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5"/>
  </p:notesMasterIdLst>
  <p:handoutMasterIdLst>
    <p:handoutMasterId r:id="rId76"/>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33" r:id="rId18"/>
    <p:sldId id="303" r:id="rId19"/>
    <p:sldId id="334" r:id="rId20"/>
    <p:sldId id="293" r:id="rId21"/>
    <p:sldId id="335" r:id="rId22"/>
    <p:sldId id="277" r:id="rId23"/>
    <p:sldId id="337" r:id="rId24"/>
    <p:sldId id="338" r:id="rId25"/>
    <p:sldId id="284" r:id="rId26"/>
    <p:sldId id="269" r:id="rId27"/>
    <p:sldId id="339" r:id="rId28"/>
    <p:sldId id="304" r:id="rId29"/>
    <p:sldId id="305" r:id="rId30"/>
    <p:sldId id="307" r:id="rId31"/>
    <p:sldId id="306" r:id="rId32"/>
    <p:sldId id="340" r:id="rId33"/>
    <p:sldId id="308" r:id="rId34"/>
    <p:sldId id="270" r:id="rId35"/>
    <p:sldId id="309" r:id="rId36"/>
    <p:sldId id="341" r:id="rId37"/>
    <p:sldId id="310" r:id="rId38"/>
    <p:sldId id="342" r:id="rId39"/>
    <p:sldId id="311" r:id="rId40"/>
    <p:sldId id="312" r:id="rId41"/>
    <p:sldId id="314" r:id="rId42"/>
    <p:sldId id="343" r:id="rId43"/>
    <p:sldId id="313" r:id="rId44"/>
    <p:sldId id="344" r:id="rId45"/>
    <p:sldId id="315" r:id="rId46"/>
    <p:sldId id="345" r:id="rId47"/>
    <p:sldId id="316" r:id="rId48"/>
    <p:sldId id="346" r:id="rId49"/>
    <p:sldId id="317" r:id="rId50"/>
    <p:sldId id="347" r:id="rId51"/>
    <p:sldId id="294" r:id="rId52"/>
    <p:sldId id="296" r:id="rId53"/>
    <p:sldId id="348" r:id="rId54"/>
    <p:sldId id="318" r:id="rId55"/>
    <p:sldId id="349" r:id="rId56"/>
    <p:sldId id="319" r:id="rId57"/>
    <p:sldId id="350" r:id="rId58"/>
    <p:sldId id="321" r:id="rId59"/>
    <p:sldId id="322" r:id="rId60"/>
    <p:sldId id="351" r:id="rId61"/>
    <p:sldId id="323" r:id="rId62"/>
    <p:sldId id="352" r:id="rId63"/>
    <p:sldId id="324" r:id="rId64"/>
    <p:sldId id="353" r:id="rId65"/>
    <p:sldId id="354" r:id="rId66"/>
    <p:sldId id="355" r:id="rId67"/>
    <p:sldId id="288" r:id="rId68"/>
    <p:sldId id="289" r:id="rId69"/>
    <p:sldId id="320" r:id="rId70"/>
    <p:sldId id="356" r:id="rId71"/>
    <p:sldId id="274" r:id="rId72"/>
    <p:sldId id="275" r:id="rId73"/>
    <p:sldId id="329" r:id="rId7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1" d="100"/>
          <a:sy n="51" d="100"/>
        </p:scale>
        <p:origin x="108" y="2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015083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908012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191998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428067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432527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urualawi/Applied-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urualawi/Applied-Data-Science-Cap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github.com/nurualawi/Applied-Data-Science-Capstone/blob/main/jupyter-labs-eda-sql-coursera_sqllite.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nurualawi/Applied-Data-Science-Capstone/blob/main/lab_jupyter_launch_site_location.ipynb"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nurualawi/Applied-Data-Science-Capstone/blob/main/spacex-dash-app.py"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nurualawi/Applied-Data-Science-Capstone/blob/main/SpaceX_Machine%20Learning%20Prediction_Part_5.ipynb"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urualawi/Applied-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Applied-Data-Science-Capstone/jupyter-labs-webscraping%20(2).ipynb%20at%20main%20&#183;%20nurualawi/Applied-Data-Science-Capston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Alawi Mohammed </a:t>
            </a:r>
            <a:r>
              <a:rPr lang="en-US" dirty="0" err="1">
                <a:solidFill>
                  <a:schemeClr val="bg2"/>
                </a:solidFill>
                <a:latin typeface="Abadi"/>
                <a:ea typeface="SF Pro" pitchFamily="2" charset="0"/>
                <a:cs typeface="SF Pro" pitchFamily="2" charset="0"/>
              </a:rPr>
              <a:t>Nuru</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June 10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6400" y="1825624"/>
            <a:ext cx="9339263" cy="5032375"/>
          </a:xfrm>
          <a:prstGeom prst="rect">
            <a:avLst/>
          </a:prstGeom>
        </p:spPr>
        <p:txBody>
          <a:bodyPr/>
          <a:lstStyle/>
          <a:p>
            <a:r>
              <a:rPr lang="en-US" sz="1600" dirty="0"/>
              <a:t>Start</a:t>
            </a:r>
          </a:p>
          <a:p>
            <a:r>
              <a:rPr lang="en-US" sz="1600" dirty="0"/>
              <a:t>  ↓</a:t>
            </a:r>
          </a:p>
          <a:p>
            <a:r>
              <a:rPr lang="en-US" sz="1600" dirty="0"/>
              <a:t>Load raw datasets (API, web scraping, CSV)</a:t>
            </a:r>
          </a:p>
          <a:p>
            <a:r>
              <a:rPr lang="en-US" sz="1600" dirty="0"/>
              <a:t>  ↓</a:t>
            </a:r>
          </a:p>
          <a:p>
            <a:r>
              <a:rPr lang="en-US" sz="1600" dirty="0"/>
              <a:t>Explore structure, check for nulls &amp; inconsistencies</a:t>
            </a:r>
          </a:p>
          <a:p>
            <a:r>
              <a:rPr lang="en-US" sz="1600" dirty="0"/>
              <a:t>  ↓</a:t>
            </a:r>
          </a:p>
          <a:p>
            <a:r>
              <a:rPr lang="en-US" sz="1600" dirty="0"/>
              <a:t>Clean data: remove nulls, standardize formats</a:t>
            </a:r>
          </a:p>
          <a:p>
            <a:r>
              <a:rPr lang="en-US" sz="1600" dirty="0"/>
              <a:t>  ↓</a:t>
            </a:r>
          </a:p>
          <a:p>
            <a:r>
              <a:rPr lang="en-US" sz="1600" dirty="0"/>
              <a:t>Merge datasets on launch ID or similar keys</a:t>
            </a:r>
          </a:p>
          <a:p>
            <a:r>
              <a:rPr lang="en-US" sz="1600" dirty="0"/>
              <a:t>  ↓</a:t>
            </a:r>
          </a:p>
          <a:p>
            <a:r>
              <a:rPr lang="en-US" sz="1600" dirty="0"/>
              <a:t>Create new columns/features for analysis</a:t>
            </a:r>
          </a:p>
          <a:p>
            <a:r>
              <a:rPr lang="en-US" sz="1600" dirty="0"/>
              <a:t>  ↓</a:t>
            </a:r>
          </a:p>
          <a:p>
            <a:r>
              <a:rPr lang="en-US" sz="1600" dirty="0"/>
              <a:t>Output: Clean, structured </a:t>
            </a:r>
            <a:r>
              <a:rPr lang="en-US" sz="1600" dirty="0" err="1"/>
              <a:t>DataFrame</a:t>
            </a:r>
            <a:endParaRPr lang="en-US" dirty="0"/>
          </a:p>
          <a:p>
            <a:r>
              <a:rPr lang="en-US" sz="1600" dirty="0">
                <a:solidFill>
                  <a:schemeClr val="accent3">
                    <a:lumMod val="25000"/>
                  </a:schemeClr>
                </a:solidFill>
                <a:latin typeface="Abadi" panose="020B0604020104020204" pitchFamily="34" charset="0"/>
              </a:rPr>
              <a:t>GitHub URL </a:t>
            </a:r>
            <a:r>
              <a:rPr lang="en-US" sz="1600" dirty="0">
                <a:hlinkClick r:id="rId3"/>
              </a:rPr>
              <a:t>Applied-Data-Science-Capstone/labs-</a:t>
            </a:r>
            <a:r>
              <a:rPr lang="en-US" sz="1600" dirty="0" err="1">
                <a:hlinkClick r:id="rId3"/>
              </a:rPr>
              <a:t>jupyter</a:t>
            </a:r>
            <a:r>
              <a:rPr lang="en-US" sz="1600" dirty="0">
                <a:hlinkClick r:id="rId3"/>
              </a:rPr>
              <a:t>-</a:t>
            </a:r>
            <a:r>
              <a:rPr lang="en-US" sz="1600" dirty="0" err="1">
                <a:hlinkClick r:id="rId3"/>
              </a:rPr>
              <a:t>spacex</a:t>
            </a:r>
            <a:r>
              <a:rPr lang="en-US" sz="1600" dirty="0">
                <a:hlinkClick r:id="rId3"/>
              </a:rPr>
              <a:t>-Data </a:t>
            </a:r>
            <a:r>
              <a:rPr lang="en-US" sz="1600" dirty="0" err="1">
                <a:hlinkClick r:id="rId3"/>
              </a:rPr>
              <a:t>wrangling.ipynb</a:t>
            </a:r>
            <a:r>
              <a:rPr lang="en-US" sz="1600" dirty="0">
                <a:hlinkClick r:id="rId3"/>
              </a:rPr>
              <a:t> at main · </a:t>
            </a:r>
            <a:r>
              <a:rPr lang="en-US" sz="1600" dirty="0" err="1">
                <a:hlinkClick r:id="rId3"/>
              </a:rPr>
              <a:t>nurualawi</a:t>
            </a:r>
            <a:r>
              <a:rPr lang="en-US" sz="1600" dirty="0">
                <a:hlinkClick r:id="rId3"/>
              </a:rPr>
              <a:t>/Applied-Data-Science-Capstone</a:t>
            </a:r>
            <a:endParaRPr lang="en-US" sz="16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400" dirty="0"/>
              <a:t>Bar Chart (Success Count by Launch Site)</a:t>
            </a:r>
          </a:p>
          <a:p>
            <a:pPr>
              <a:lnSpc>
                <a:spcPct val="100000"/>
              </a:lnSpc>
              <a:spcBef>
                <a:spcPts val="1400"/>
              </a:spcBef>
            </a:pPr>
            <a:r>
              <a:rPr lang="en-US" sz="2400" dirty="0"/>
              <a:t>Pie Chart (Success Rate Distribution)</a:t>
            </a:r>
          </a:p>
          <a:p>
            <a:pPr>
              <a:lnSpc>
                <a:spcPct val="100000"/>
              </a:lnSpc>
              <a:spcBef>
                <a:spcPts val="1400"/>
              </a:spcBef>
            </a:pPr>
            <a:r>
              <a:rPr lang="en-US" sz="2400" dirty="0"/>
              <a:t>Scatter Plot (Payload vs.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t>Histogram (Payload Distribution)</a:t>
            </a:r>
          </a:p>
          <a:p>
            <a:pPr>
              <a:lnSpc>
                <a:spcPct val="100000"/>
              </a:lnSpc>
              <a:spcBef>
                <a:spcPts val="1400"/>
              </a:spcBef>
            </a:pPr>
            <a:r>
              <a:rPr lang="en-US" sz="2400" dirty="0"/>
              <a:t>Line Plot (Launch Outcomes Over Time)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GitHub URL </a:t>
            </a:r>
            <a:r>
              <a:rPr lang="en-US" sz="2400" dirty="0">
                <a:hlinkClick r:id="rId3"/>
              </a:rPr>
              <a:t>Applied-Data-Science-Capstone/</a:t>
            </a:r>
            <a:r>
              <a:rPr lang="en-US" sz="2400" dirty="0" err="1">
                <a:hlinkClick r:id="rId3"/>
              </a:rPr>
              <a:t>edadataviz.ipynb</a:t>
            </a:r>
            <a:r>
              <a:rPr lang="en-US" sz="2400" dirty="0">
                <a:hlinkClick r:id="rId3"/>
              </a:rPr>
              <a:t> at main · </a:t>
            </a:r>
            <a:r>
              <a:rPr lang="en-US" sz="2400" dirty="0" err="1">
                <a:hlinkClick r:id="rId3"/>
              </a:rPr>
              <a:t>nurualawi</a:t>
            </a:r>
            <a:r>
              <a:rPr lang="en-US" sz="2400" dirty="0">
                <a:hlinkClick r:id="rId3"/>
              </a:rPr>
              <a:t>/Applied-Data-Science-Capstone</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0934" y="1490132"/>
            <a:ext cx="10244666" cy="5367867"/>
          </a:xfrm>
          <a:prstGeom prst="rect">
            <a:avLst/>
          </a:prstGeom>
        </p:spPr>
        <p:txBody>
          <a:bodyPr lIns="91440" tIns="45720" rIns="91440" bIns="45720" anchor="t"/>
          <a:lstStyle/>
          <a:p>
            <a:r>
              <a:rPr lang="en-US" dirty="0"/>
              <a:t>Selected all records from SpaceX dataset for full view of data.</a:t>
            </a:r>
          </a:p>
          <a:p>
            <a:r>
              <a:rPr lang="en-US" dirty="0"/>
              <a:t>Queried </a:t>
            </a:r>
            <a:r>
              <a:rPr lang="en-US" b="1" dirty="0"/>
              <a:t>launch success rates</a:t>
            </a:r>
            <a:r>
              <a:rPr lang="en-US" dirty="0"/>
              <a:t> by site to compare performance.</a:t>
            </a:r>
          </a:p>
          <a:p>
            <a:r>
              <a:rPr lang="en-US" dirty="0"/>
              <a:t>Counted number of launches per </a:t>
            </a:r>
            <a:r>
              <a:rPr lang="en-US" b="1" dirty="0"/>
              <a:t>Booster Version Category</a:t>
            </a:r>
            <a:r>
              <a:rPr lang="en-US" dirty="0"/>
              <a:t>.</a:t>
            </a:r>
          </a:p>
          <a:p>
            <a:r>
              <a:rPr lang="en-US" dirty="0"/>
              <a:t>Retrieved records with </a:t>
            </a:r>
            <a:r>
              <a:rPr lang="en-US" b="1" dirty="0"/>
              <a:t>payload mass above 5000 kg</a:t>
            </a:r>
            <a:r>
              <a:rPr lang="en-US" dirty="0"/>
              <a:t> to assess heavy launches.</a:t>
            </a:r>
          </a:p>
          <a:p>
            <a:r>
              <a:rPr lang="en-US" dirty="0"/>
              <a:t>Filtered launches where </a:t>
            </a:r>
            <a:r>
              <a:rPr lang="en-US" b="1" dirty="0"/>
              <a:t>landing outcome = success</a:t>
            </a:r>
            <a:r>
              <a:rPr lang="en-US" dirty="0"/>
              <a:t> for model training.</a:t>
            </a:r>
          </a:p>
          <a:p>
            <a:r>
              <a:rPr lang="en-US" dirty="0"/>
              <a:t>Grouped data by </a:t>
            </a:r>
            <a:r>
              <a:rPr lang="en-US" b="1" dirty="0"/>
              <a:t>Orbit</a:t>
            </a:r>
            <a:r>
              <a:rPr lang="en-US" dirty="0"/>
              <a:t> and calculated </a:t>
            </a:r>
            <a:r>
              <a:rPr lang="en-US" b="1" dirty="0"/>
              <a:t>average success rate</a:t>
            </a:r>
            <a:r>
              <a:rPr lang="en-US" dirty="0"/>
              <a:t>.</a:t>
            </a:r>
          </a:p>
          <a:p>
            <a:r>
              <a:rPr lang="en-US" dirty="0">
                <a:hlinkClick r:id="rId4"/>
              </a:rPr>
              <a:t>Applied-Data-Science-Capstone/</a:t>
            </a:r>
            <a:r>
              <a:rPr lang="en-US" dirty="0" err="1">
                <a:hlinkClick r:id="rId4"/>
              </a:rPr>
              <a:t>jupyter</a:t>
            </a:r>
            <a:r>
              <a:rPr lang="en-US" dirty="0">
                <a:hlinkClick r:id="rId4"/>
              </a:rPr>
              <a:t>-labs-</a:t>
            </a:r>
            <a:r>
              <a:rPr lang="en-US" dirty="0" err="1">
                <a:hlinkClick r:id="rId4"/>
              </a:rPr>
              <a:t>eda</a:t>
            </a:r>
            <a:r>
              <a:rPr lang="en-US" dirty="0">
                <a:hlinkClick r:id="rId4"/>
              </a:rPr>
              <a:t>-</a:t>
            </a:r>
            <a:r>
              <a:rPr lang="en-US" dirty="0" err="1">
                <a:hlinkClick r:id="rId4"/>
              </a:rPr>
              <a:t>sql-coursera_sqllite.ipynb</a:t>
            </a:r>
            <a:r>
              <a:rPr lang="en-US" dirty="0">
                <a:hlinkClick r:id="rId4"/>
              </a:rPr>
              <a:t> at main · </a:t>
            </a:r>
            <a:r>
              <a:rPr lang="en-US" dirty="0" err="1">
                <a:hlinkClick r:id="rId4"/>
              </a:rPr>
              <a:t>nurualawi</a:t>
            </a:r>
            <a:r>
              <a:rPr lang="en-US" dirty="0">
                <a:hlinkClick r:id="rId4"/>
              </a:rPr>
              <a:t>/Applied-Data-Science-Capstone</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18" name="Rectangle 14">
            <a:extLst>
              <a:ext uri="{FF2B5EF4-FFF2-40B4-BE49-F238E27FC236}">
                <a16:creationId xmlns:a16="http://schemas.microsoft.com/office/drawing/2014/main" id="{F416B095-50B2-4714-81E2-AE225F98DBB1}"/>
              </a:ext>
            </a:extLst>
          </p:cNvPr>
          <p:cNvSpPr>
            <a:spLocks noChangeArrowheads="1"/>
          </p:cNvSpPr>
          <p:nvPr/>
        </p:nvSpPr>
        <p:spPr bwMode="auto">
          <a:xfrm>
            <a:off x="0" y="-269304"/>
            <a:ext cx="219932"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LID4096" altLang="LID4096" sz="1100" b="0" i="0" u="none" strike="noStrike" cap="none" normalizeH="0" baseline="0" dirty="0">
                <a:ln>
                  <a:noFill/>
                </a:ln>
                <a:solidFill>
                  <a:schemeClr val="tx1"/>
                </a:solidFill>
                <a:effectLst/>
              </a:rPr>
              <a:t>.</a:t>
            </a:r>
            <a:endParaRPr kumimoji="0" lang="LID4096" altLang="LID4096"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LID4096" altLang="LID4096" sz="1800" b="0" i="0" u="none" strike="noStrike" cap="none" normalizeH="0" baseline="0" dirty="0">
              <a:ln>
                <a:noFill/>
              </a:ln>
              <a:solidFill>
                <a:schemeClr val="tx1"/>
              </a:solidFill>
              <a:effectLst/>
              <a:latin typeface="Arial" panose="020B0604020202020204" pitchFamily="34" charset="0"/>
            </a:endParaRPr>
          </a:p>
        </p:txBody>
      </p:sp>
      <p:sp>
        <p:nvSpPr>
          <p:cNvPr id="19" name="Rectangle 15">
            <a:extLst>
              <a:ext uri="{FF2B5EF4-FFF2-40B4-BE49-F238E27FC236}">
                <a16:creationId xmlns:a16="http://schemas.microsoft.com/office/drawing/2014/main" id="{E942193D-9A54-4BBE-B107-01B284E77053}"/>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LID4096"/>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875054"/>
            <a:ext cx="10964333" cy="4678146"/>
          </a:xfrm>
          <a:prstGeom prst="rect">
            <a:avLst/>
          </a:prstGeom>
        </p:spPr>
        <p:txBody>
          <a:bodyPr>
            <a:normAutofit fontScale="55000" lnSpcReduction="20000"/>
          </a:bodyPr>
          <a:lstStyle/>
          <a:p>
            <a:r>
              <a:rPr lang="en-US" sz="5000" dirty="0"/>
              <a:t>Markers: Placed at each launch site to pinpoint exact SpaceX locations and Enabled pop-ups displaying site names</a:t>
            </a:r>
          </a:p>
          <a:p>
            <a:endParaRPr lang="en-US" sz="5000" dirty="0"/>
          </a:p>
          <a:p>
            <a:r>
              <a:rPr lang="en-US" sz="5000" dirty="0"/>
              <a:t>Circles: Represented </a:t>
            </a:r>
            <a:r>
              <a:rPr lang="en-US" sz="5000" b="1" dirty="0"/>
              <a:t>launch site zones</a:t>
            </a:r>
            <a:r>
              <a:rPr lang="en-US" sz="5000" dirty="0"/>
              <a:t> with customizable radius and to </a:t>
            </a:r>
            <a:r>
              <a:rPr lang="en-US" sz="5000" dirty="0" err="1"/>
              <a:t>to</a:t>
            </a:r>
            <a:r>
              <a:rPr lang="en-US" sz="5000" dirty="0"/>
              <a:t> visually differentiate proximity or risk areas</a:t>
            </a:r>
          </a:p>
          <a:p>
            <a:endParaRPr lang="en-US" sz="5000" dirty="0"/>
          </a:p>
          <a:p>
            <a:r>
              <a:rPr lang="en-US" sz="5000" dirty="0"/>
              <a:t>Lines: Connected launch sites to nearest cities or landmarks and to visualize </a:t>
            </a:r>
            <a:r>
              <a:rPr lang="en-US" sz="5000" b="1" dirty="0"/>
              <a:t>range and logistics</a:t>
            </a:r>
            <a:r>
              <a:rPr lang="en-US" sz="5000" dirty="0"/>
              <a:t> of launch operations.  </a:t>
            </a:r>
          </a:p>
          <a:p>
            <a:endParaRPr lang="en-US" sz="5000" dirty="0"/>
          </a:p>
          <a:p>
            <a:r>
              <a:rPr lang="en-US" sz="5000" b="1" dirty="0" err="1"/>
              <a:t>MarkerCluster</a:t>
            </a:r>
            <a:r>
              <a:rPr lang="en-US" sz="5000" dirty="0"/>
              <a:t>: Grouped closely located launches to prevent clutter on zoomed-out maps and Enhanced interactivity and readability of dens</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3C9E5-13FA-4076-89CD-4D2CEEF1D0E0}"/>
              </a:ext>
            </a:extLst>
          </p:cNvPr>
          <p:cNvSpPr>
            <a:spLocks noGrp="1"/>
          </p:cNvSpPr>
          <p:nvPr>
            <p:ph type="title"/>
          </p:nvPr>
        </p:nvSpPr>
        <p:spPr/>
        <p:txBody>
          <a:bodyPr/>
          <a:lstStyle/>
          <a:p>
            <a:r>
              <a:rPr lang="en-US" dirty="0">
                <a:solidFill>
                  <a:srgbClr val="0B49CB"/>
                </a:solidFill>
                <a:latin typeface="Abadi"/>
              </a:rPr>
              <a:t>Build an Interactive Map with Folium</a:t>
            </a:r>
            <a:br>
              <a:rPr lang="en-US" dirty="0">
                <a:solidFill>
                  <a:srgbClr val="0B49CB"/>
                </a:solidFill>
              </a:rPr>
            </a:br>
            <a:endParaRPr lang="LID4096" dirty="0"/>
          </a:p>
        </p:txBody>
      </p:sp>
      <p:sp>
        <p:nvSpPr>
          <p:cNvPr id="3" name="Content Placeholder 2">
            <a:extLst>
              <a:ext uri="{FF2B5EF4-FFF2-40B4-BE49-F238E27FC236}">
                <a16:creationId xmlns:a16="http://schemas.microsoft.com/office/drawing/2014/main" id="{568D243D-0C9E-43D2-A37B-DA3FD782E463}"/>
              </a:ext>
            </a:extLst>
          </p:cNvPr>
          <p:cNvSpPr>
            <a:spLocks noGrp="1"/>
          </p:cNvSpPr>
          <p:nvPr>
            <p:ph idx="1"/>
          </p:nvPr>
        </p:nvSpPr>
        <p:spPr/>
        <p:txBody>
          <a:bodyPr/>
          <a:lstStyle/>
          <a:p>
            <a:r>
              <a:rPr lang="en-US" b="1" dirty="0"/>
              <a:t>Why these objects were added:</a:t>
            </a:r>
            <a:endParaRPr lang="en-US" dirty="0"/>
          </a:p>
          <a:p>
            <a:r>
              <a:rPr lang="en-US" dirty="0"/>
              <a:t>✔ To </a:t>
            </a:r>
            <a:r>
              <a:rPr lang="en-US" b="1" dirty="0"/>
              <a:t>visualize spatial relationships</a:t>
            </a:r>
            <a:r>
              <a:rPr lang="en-US" dirty="0"/>
              <a:t> among launch sites.</a:t>
            </a:r>
          </a:p>
          <a:p>
            <a:r>
              <a:rPr lang="en-US" dirty="0"/>
              <a:t>✔ To </a:t>
            </a:r>
            <a:r>
              <a:rPr lang="en-US" b="1" dirty="0"/>
              <a:t>enhance user interaction</a:t>
            </a:r>
            <a:r>
              <a:rPr lang="en-US" dirty="0"/>
              <a:t> and understanding of geospatial data.</a:t>
            </a:r>
          </a:p>
          <a:p>
            <a:r>
              <a:rPr lang="en-US" dirty="0"/>
              <a:t>✔ To support analysis of location impact on launch success.</a:t>
            </a:r>
            <a:endParaRPr lang="en-US" dirty="0">
              <a:hlinkClick r:id="rId2"/>
            </a:endParaRPr>
          </a:p>
          <a:p>
            <a:pPr marL="0" indent="0">
              <a:buNone/>
            </a:pPr>
            <a:endParaRPr lang="en-US" dirty="0">
              <a:hlinkClick r:id="rId2"/>
            </a:endParaRPr>
          </a:p>
          <a:p>
            <a:r>
              <a:rPr lang="en-US" dirty="0">
                <a:hlinkClick r:id="rId2"/>
              </a:rPr>
              <a:t>Applied-Data-Science-Capstone/</a:t>
            </a:r>
            <a:r>
              <a:rPr lang="en-US" dirty="0" err="1">
                <a:hlinkClick r:id="rId2"/>
              </a:rPr>
              <a:t>lab_jupyter_launch_site_location.ipynb</a:t>
            </a:r>
            <a:r>
              <a:rPr lang="en-US" dirty="0">
                <a:hlinkClick r:id="rId2"/>
              </a:rPr>
              <a:t> at main · </a:t>
            </a:r>
            <a:r>
              <a:rPr lang="en-US" dirty="0" err="1">
                <a:hlinkClick r:id="rId2"/>
              </a:rPr>
              <a:t>nurualawi</a:t>
            </a:r>
            <a:r>
              <a:rPr lang="en-US" dirty="0">
                <a:hlinkClick r:id="rId2"/>
              </a:rPr>
              <a:t>/Applied-Data-Science-Capstone</a:t>
            </a:r>
            <a:endParaRPr lang="en-US" dirty="0"/>
          </a:p>
          <a:p>
            <a:endParaRPr lang="LID4096" dirty="0"/>
          </a:p>
        </p:txBody>
      </p:sp>
    </p:spTree>
    <p:extLst>
      <p:ext uri="{BB962C8B-B14F-4D97-AF65-F5344CB8AC3E}">
        <p14:creationId xmlns:p14="http://schemas.microsoft.com/office/powerpoint/2010/main" val="1182918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r>
              <a:rPr lang="en-US" sz="2400" b="1" dirty="0"/>
              <a:t>Pie Chart</a:t>
            </a:r>
            <a:r>
              <a:rPr lang="en-US" sz="2400" dirty="0"/>
              <a:t>: Shows </a:t>
            </a:r>
            <a:r>
              <a:rPr lang="en-US" sz="2400" b="1" dirty="0"/>
              <a:t>distribution of successful launches and </a:t>
            </a:r>
            <a:r>
              <a:rPr lang="en-US" sz="2400" dirty="0"/>
              <a:t>Interactively updates based on selected launch site.</a:t>
            </a:r>
          </a:p>
          <a:p>
            <a:r>
              <a:rPr lang="en-US" sz="2400" dirty="0"/>
              <a:t>Helps identify which sites contribute most to total success.</a:t>
            </a:r>
          </a:p>
          <a:p>
            <a:r>
              <a:rPr lang="en-US" b="1" dirty="0"/>
              <a:t>Scatter Plot</a:t>
            </a:r>
            <a:r>
              <a:rPr lang="en-US" dirty="0"/>
              <a:t>: Displays </a:t>
            </a:r>
            <a:r>
              <a:rPr lang="en-US" b="1" dirty="0"/>
              <a:t>correlation between payload mass and launch success and </a:t>
            </a:r>
            <a:r>
              <a:rPr lang="en-US" dirty="0"/>
              <a:t>Updates dynamically based on both site selection and payload range.</a:t>
            </a:r>
          </a:p>
          <a:p>
            <a:r>
              <a:rPr lang="en-US" b="1" dirty="0"/>
              <a:t>Dropdown Menu</a:t>
            </a:r>
            <a:r>
              <a:rPr lang="en-US" dirty="0"/>
              <a:t>: Allows selection of specific launch sites or viewing all sites and Drives updates to both the pie and scatter plots</a:t>
            </a:r>
          </a:p>
          <a:p>
            <a:r>
              <a:rPr lang="en-US" b="1" dirty="0" err="1"/>
              <a:t>RangeSlider</a:t>
            </a:r>
            <a:r>
              <a:rPr lang="en-US" dirty="0"/>
              <a:t>:</a:t>
            </a:r>
          </a:p>
          <a:p>
            <a:r>
              <a:rPr lang="en-US" dirty="0"/>
              <a:t>Enables user to filter scatter plot by payload mass range Adds deeper control to the analysis</a:t>
            </a:r>
          </a:p>
          <a:p>
            <a:endParaRPr lang="en-US"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276FA-0F43-4406-99A2-13489ADBFE44}"/>
              </a:ext>
            </a:extLst>
          </p:cNvPr>
          <p:cNvSpPr>
            <a:spLocks noGrp="1"/>
          </p:cNvSpPr>
          <p:nvPr>
            <p:ph type="title"/>
          </p:nvPr>
        </p:nvSpPr>
        <p:spPr>
          <a:xfrm>
            <a:off x="838200" y="365125"/>
            <a:ext cx="10515600" cy="650875"/>
          </a:xfrm>
        </p:spPr>
        <p:txBody>
          <a:body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br>
              <a:rPr lang="en-US" dirty="0">
                <a:solidFill>
                  <a:srgbClr val="0B49CB"/>
                </a:solidFill>
                <a:latin typeface="Abadi"/>
              </a:rPr>
            </a:br>
            <a:endParaRPr lang="LID4096" dirty="0"/>
          </a:p>
        </p:txBody>
      </p:sp>
      <p:sp>
        <p:nvSpPr>
          <p:cNvPr id="3" name="Content Placeholder 2">
            <a:extLst>
              <a:ext uri="{FF2B5EF4-FFF2-40B4-BE49-F238E27FC236}">
                <a16:creationId xmlns:a16="http://schemas.microsoft.com/office/drawing/2014/main" id="{CAB56B11-75B0-40F7-9604-18DFB01197C2}"/>
              </a:ext>
            </a:extLst>
          </p:cNvPr>
          <p:cNvSpPr>
            <a:spLocks noGrp="1"/>
          </p:cNvSpPr>
          <p:nvPr>
            <p:ph idx="1"/>
          </p:nvPr>
        </p:nvSpPr>
        <p:spPr>
          <a:xfrm>
            <a:off x="838200" y="1016000"/>
            <a:ext cx="10515600" cy="5211763"/>
          </a:xfrm>
        </p:spPr>
        <p:txBody>
          <a:bodyPr/>
          <a:lstStyle/>
          <a:p>
            <a:endParaRPr lang="en-US" dirty="0"/>
          </a:p>
          <a:p>
            <a:r>
              <a:rPr lang="en-US" b="1" dirty="0"/>
              <a:t>Why these plots and interactions were added:</a:t>
            </a:r>
            <a:endParaRPr lang="en-US" dirty="0"/>
          </a:p>
          <a:p>
            <a:r>
              <a:rPr lang="en-US" dirty="0"/>
              <a:t>✔ To enable </a:t>
            </a:r>
            <a:r>
              <a:rPr lang="en-US" b="1" dirty="0"/>
              <a:t>exploratory analysis</a:t>
            </a:r>
            <a:r>
              <a:rPr lang="en-US" dirty="0"/>
              <a:t> with real-time updates.</a:t>
            </a:r>
          </a:p>
          <a:p>
            <a:r>
              <a:rPr lang="en-US" dirty="0"/>
              <a:t>✔ To help users </a:t>
            </a:r>
            <a:r>
              <a:rPr lang="en-US" b="1" dirty="0"/>
              <a:t>discover patterns</a:t>
            </a:r>
            <a:r>
              <a:rPr lang="en-US" dirty="0"/>
              <a:t> in launch success data.</a:t>
            </a:r>
          </a:p>
          <a:p>
            <a:r>
              <a:rPr lang="en-US" dirty="0"/>
              <a:t>✔ To </a:t>
            </a:r>
            <a:r>
              <a:rPr lang="en-US" b="1" dirty="0"/>
              <a:t>engage users</a:t>
            </a:r>
            <a:r>
              <a:rPr lang="en-US" dirty="0"/>
              <a:t> through intuitive and interactive visualizations.</a:t>
            </a:r>
          </a:p>
          <a:p>
            <a:pPr marL="0" indent="0">
              <a:buNone/>
            </a:pPr>
            <a:endParaRPr lang="en-US" dirty="0"/>
          </a:p>
          <a:p>
            <a:endParaRPr lang="en-US" dirty="0"/>
          </a:p>
          <a:p>
            <a:r>
              <a:rPr lang="en-US" dirty="0"/>
              <a:t>GitHub URL </a:t>
            </a:r>
            <a:r>
              <a:rPr lang="en-US" dirty="0">
                <a:hlinkClick r:id="rId2"/>
              </a:rPr>
              <a:t>Applied-Data-Science-Capstone/spacex-dash-app.py at main · </a:t>
            </a:r>
            <a:r>
              <a:rPr lang="en-US" dirty="0" err="1">
                <a:hlinkClick r:id="rId2"/>
              </a:rPr>
              <a:t>nurualawi</a:t>
            </a:r>
            <a:r>
              <a:rPr lang="en-US" dirty="0">
                <a:hlinkClick r:id="rId2"/>
              </a:rPr>
              <a:t>/Applied-Data-Science-Capstone</a:t>
            </a:r>
            <a:endParaRPr lang="LID4096" dirty="0"/>
          </a:p>
        </p:txBody>
      </p:sp>
    </p:spTree>
    <p:extLst>
      <p:ext uri="{BB962C8B-B14F-4D97-AF65-F5344CB8AC3E}">
        <p14:creationId xmlns:p14="http://schemas.microsoft.com/office/powerpoint/2010/main" val="1783919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2400"/>
            <a:ext cx="9745588" cy="5435600"/>
          </a:xfrm>
          <a:prstGeom prst="rect">
            <a:avLst/>
          </a:prstGeom>
        </p:spPr>
        <p:txBody>
          <a:bodyPr>
            <a:normAutofit/>
          </a:bodyPr>
          <a:lstStyle/>
          <a:p>
            <a:r>
              <a:rPr lang="en-US" b="1" dirty="0"/>
              <a:t>Data Preparation</a:t>
            </a:r>
            <a:r>
              <a:rPr lang="en-US" dirty="0"/>
              <a:t>: convert to </a:t>
            </a:r>
            <a:r>
              <a:rPr lang="en-US" dirty="0" err="1"/>
              <a:t>numpy</a:t>
            </a:r>
            <a:r>
              <a:rPr lang="en-US" dirty="0"/>
              <a:t> array, standardize and split data</a:t>
            </a:r>
          </a:p>
          <a:p>
            <a:r>
              <a:rPr lang="en-US" b="1" dirty="0"/>
              <a:t>Model Selection</a:t>
            </a:r>
            <a:r>
              <a:rPr lang="en-US" dirty="0"/>
              <a:t>: Evaluated 4 models, Logistic Regression, Support Vector Machine (SVM), Decision Tree and K-Nearest Neighbors (KNN)</a:t>
            </a:r>
          </a:p>
          <a:p>
            <a:r>
              <a:rPr lang="en-US" b="1" dirty="0"/>
              <a:t>Model Tuning</a:t>
            </a:r>
            <a:r>
              <a:rPr lang="en-US" dirty="0"/>
              <a:t>: used </a:t>
            </a:r>
            <a:r>
              <a:rPr lang="en-US" dirty="0" err="1"/>
              <a:t>GridSearchCV</a:t>
            </a:r>
            <a:r>
              <a:rPr lang="en-US" dirty="0"/>
              <a:t> with 10-fold cross-validation</a:t>
            </a:r>
          </a:p>
          <a:p>
            <a:r>
              <a:rPr lang="en-US" b="1" dirty="0"/>
              <a:t>Model Evaluation</a:t>
            </a:r>
            <a:r>
              <a:rPr lang="en-US" dirty="0"/>
              <a:t>: used .score() method to compute accuracy on test data</a:t>
            </a:r>
          </a:p>
          <a:p>
            <a:r>
              <a:rPr lang="en-US" b="1" dirty="0"/>
              <a:t>Best Model Selection</a:t>
            </a:r>
            <a:r>
              <a:rPr lang="en-US" dirty="0"/>
              <a:t>:</a:t>
            </a:r>
          </a:p>
          <a:p>
            <a:pPr lvl="1"/>
            <a:r>
              <a:rPr lang="en-US" dirty="0"/>
              <a:t>Selected model with </a:t>
            </a:r>
            <a:r>
              <a:rPr lang="en-US" b="1" dirty="0"/>
              <a:t>highest test accuracy</a:t>
            </a:r>
            <a:r>
              <a:rPr lang="en-US" dirty="0"/>
              <a:t> from </a:t>
            </a:r>
            <a:r>
              <a:rPr lang="en-US" dirty="0" err="1"/>
              <a:t>GridSearchCV</a:t>
            </a:r>
            <a:r>
              <a:rPr lang="en-US" dirty="0"/>
              <a:t> results.</a:t>
            </a:r>
          </a:p>
          <a:p>
            <a:pPr lvl="1"/>
            <a:r>
              <a:rPr lang="en-US" dirty="0"/>
              <a:t>Final model used for prediction and interpretation.</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5B475-4555-469B-9F4D-BD891AF5C847}"/>
              </a:ext>
            </a:extLst>
          </p:cNvPr>
          <p:cNvSpPr>
            <a:spLocks noGrp="1"/>
          </p:cNvSpPr>
          <p:nvPr>
            <p:ph type="title"/>
          </p:nvPr>
        </p:nvSpPr>
        <p:spPr>
          <a:xfrm>
            <a:off x="838200" y="365125"/>
            <a:ext cx="10515600" cy="803275"/>
          </a:xfrm>
        </p:spPr>
        <p:txBody>
          <a:bodyPr/>
          <a:lstStyle/>
          <a:p>
            <a:r>
              <a:rPr lang="en-US" dirty="0">
                <a:solidFill>
                  <a:srgbClr val="0B49CB"/>
                </a:solidFill>
                <a:latin typeface="Abadi"/>
              </a:rPr>
              <a:t>Predictive Analysis (Classification)</a:t>
            </a:r>
            <a:br>
              <a:rPr lang="en-US" dirty="0">
                <a:solidFill>
                  <a:srgbClr val="0B49CB"/>
                </a:solidFill>
                <a:latin typeface="Abadi"/>
              </a:rPr>
            </a:br>
            <a:endParaRPr lang="LID4096" dirty="0"/>
          </a:p>
        </p:txBody>
      </p:sp>
      <p:sp>
        <p:nvSpPr>
          <p:cNvPr id="3" name="Content Placeholder 2">
            <a:extLst>
              <a:ext uri="{FF2B5EF4-FFF2-40B4-BE49-F238E27FC236}">
                <a16:creationId xmlns:a16="http://schemas.microsoft.com/office/drawing/2014/main" id="{D767A444-4085-499D-B0EB-05EB7F116DF5}"/>
              </a:ext>
            </a:extLst>
          </p:cNvPr>
          <p:cNvSpPr>
            <a:spLocks noGrp="1"/>
          </p:cNvSpPr>
          <p:nvPr>
            <p:ph idx="1"/>
          </p:nvPr>
        </p:nvSpPr>
        <p:spPr>
          <a:xfrm>
            <a:off x="609600" y="965200"/>
            <a:ext cx="10744200" cy="5892800"/>
          </a:xfrm>
        </p:spPr>
        <p:txBody>
          <a:bodyPr/>
          <a:lstStyle/>
          <a:p>
            <a:r>
              <a:rPr lang="en-US" dirty="0"/>
              <a:t>Data Cleaning → Standardization → Train/Test Split</a:t>
            </a:r>
          </a:p>
          <a:p>
            <a:r>
              <a:rPr lang="en-US" dirty="0"/>
              <a:t>            ↓</a:t>
            </a:r>
          </a:p>
          <a:p>
            <a:r>
              <a:rPr lang="en-US" dirty="0"/>
              <a:t>     Model Selection (4 types)</a:t>
            </a:r>
          </a:p>
          <a:p>
            <a:r>
              <a:rPr lang="en-US" dirty="0"/>
              <a:t>            ↓</a:t>
            </a:r>
          </a:p>
          <a:p>
            <a:r>
              <a:rPr lang="en-US" dirty="0"/>
              <a:t>    </a:t>
            </a:r>
            <a:r>
              <a:rPr lang="en-US" dirty="0" err="1"/>
              <a:t>GridSearchCV</a:t>
            </a:r>
            <a:r>
              <a:rPr lang="en-US" dirty="0"/>
              <a:t> Hyperparameter Tuning</a:t>
            </a:r>
          </a:p>
          <a:p>
            <a:r>
              <a:rPr lang="en-US" dirty="0"/>
              <a:t>            ↓</a:t>
            </a:r>
          </a:p>
          <a:p>
            <a:r>
              <a:rPr lang="en-US" dirty="0"/>
              <a:t>     Model Evaluation &amp; Confusion Matrix</a:t>
            </a:r>
          </a:p>
          <a:p>
            <a:r>
              <a:rPr lang="en-US" dirty="0"/>
              <a:t>            ↓</a:t>
            </a:r>
          </a:p>
          <a:p>
            <a:r>
              <a:rPr lang="en-US" dirty="0"/>
              <a:t>      Best Model Selection Based on Accuracy</a:t>
            </a:r>
          </a:p>
          <a:p>
            <a:endParaRPr lang="en-US" dirty="0"/>
          </a:p>
          <a:p>
            <a:r>
              <a:rPr lang="en-US" dirty="0"/>
              <a:t>GitHub URL </a:t>
            </a:r>
            <a:r>
              <a:rPr lang="en-US" sz="2000" dirty="0">
                <a:hlinkClick r:id="rId2"/>
              </a:rPr>
              <a:t>Applied-Data-Science-Capstone/</a:t>
            </a:r>
            <a:r>
              <a:rPr lang="en-US" sz="2000" dirty="0" err="1">
                <a:hlinkClick r:id="rId2"/>
              </a:rPr>
              <a:t>SpaceX_Machine</a:t>
            </a:r>
            <a:r>
              <a:rPr lang="en-US" sz="2000" dirty="0">
                <a:hlinkClick r:id="rId2"/>
              </a:rPr>
              <a:t> Learning Prediction_Part_5.ipynb at main · </a:t>
            </a:r>
            <a:r>
              <a:rPr lang="en-US" sz="2000" dirty="0" err="1">
                <a:hlinkClick r:id="rId2"/>
              </a:rPr>
              <a:t>nurualawi</a:t>
            </a:r>
            <a:r>
              <a:rPr lang="en-US" sz="2000" dirty="0">
                <a:hlinkClick r:id="rId2"/>
              </a:rPr>
              <a:t>/Applied-Data-Science-Capstone</a:t>
            </a:r>
            <a:endParaRPr lang="LID4096" sz="2000" dirty="0"/>
          </a:p>
        </p:txBody>
      </p:sp>
    </p:spTree>
    <p:extLst>
      <p:ext uri="{BB962C8B-B14F-4D97-AF65-F5344CB8AC3E}">
        <p14:creationId xmlns:p14="http://schemas.microsoft.com/office/powerpoint/2010/main" val="1474195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1090680" cy="5050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b="1" dirty="0"/>
              <a:t>Exploratory Data Analysis (EDA) Results</a:t>
            </a:r>
          </a:p>
          <a:p>
            <a:r>
              <a:rPr lang="en-US" dirty="0"/>
              <a:t>Identified correlation between </a:t>
            </a:r>
            <a:r>
              <a:rPr lang="en-US" b="1" dirty="0"/>
              <a:t>payload mass</a:t>
            </a:r>
            <a:r>
              <a:rPr lang="en-US" dirty="0"/>
              <a:t> and </a:t>
            </a:r>
            <a:r>
              <a:rPr lang="en-US" b="1" dirty="0"/>
              <a:t>success rate</a:t>
            </a:r>
            <a:r>
              <a:rPr lang="en-US" dirty="0"/>
              <a:t>.</a:t>
            </a:r>
          </a:p>
          <a:p>
            <a:r>
              <a:rPr lang="en-US" dirty="0"/>
              <a:t>Found that </a:t>
            </a:r>
            <a:r>
              <a:rPr lang="en-US" b="1" dirty="0"/>
              <a:t>launch success varies across sites</a:t>
            </a:r>
            <a:r>
              <a:rPr lang="en-US" dirty="0"/>
              <a:t>, with some having higher success rates.</a:t>
            </a:r>
          </a:p>
          <a:p>
            <a:r>
              <a:rPr lang="en-US" dirty="0"/>
              <a:t>Observed that </a:t>
            </a:r>
            <a:r>
              <a:rPr lang="en-US" b="1" dirty="0"/>
              <a:t>Falcon 9 booster version</a:t>
            </a:r>
            <a:r>
              <a:rPr lang="en-US" dirty="0"/>
              <a:t> influences landing success.</a:t>
            </a:r>
          </a:p>
          <a:p>
            <a:endParaRPr lang="en-US" dirty="0"/>
          </a:p>
          <a:p>
            <a:pPr marL="0" indent="0">
              <a:buNone/>
            </a:pPr>
            <a:endParaRPr lang="en-US" dirty="0"/>
          </a:p>
          <a:p>
            <a:endParaRPr lang="en-US"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7A722-DDF3-48B5-8A92-F12AC8343125}"/>
              </a:ext>
            </a:extLst>
          </p:cNvPr>
          <p:cNvSpPr>
            <a:spLocks noGrp="1"/>
          </p:cNvSpPr>
          <p:nvPr>
            <p:ph type="title"/>
          </p:nvPr>
        </p:nvSpPr>
        <p:spPr/>
        <p:txBody>
          <a:bodyPr/>
          <a:lstStyle/>
          <a:p>
            <a:r>
              <a:rPr lang="en-US" dirty="0"/>
              <a:t>Interactive Analytics (Screenshots Demo)</a:t>
            </a:r>
            <a:endParaRPr lang="LID4096" dirty="0"/>
          </a:p>
        </p:txBody>
      </p:sp>
      <p:pic>
        <p:nvPicPr>
          <p:cNvPr id="6" name="Content Placeholder 5">
            <a:extLst>
              <a:ext uri="{FF2B5EF4-FFF2-40B4-BE49-F238E27FC236}">
                <a16:creationId xmlns:a16="http://schemas.microsoft.com/office/drawing/2014/main" id="{1084A3ED-C91C-48CE-A59A-8F275EDD9BD0}"/>
              </a:ext>
            </a:extLst>
          </p:cNvPr>
          <p:cNvPicPr>
            <a:picLocks noGrp="1" noChangeAspect="1"/>
          </p:cNvPicPr>
          <p:nvPr>
            <p:ph sz="half" idx="1"/>
          </p:nvPr>
        </p:nvPicPr>
        <p:blipFill>
          <a:blip r:embed="rId2"/>
          <a:stretch>
            <a:fillRect/>
          </a:stretch>
        </p:blipFill>
        <p:spPr>
          <a:xfrm>
            <a:off x="838200" y="2544680"/>
            <a:ext cx="5181600" cy="2913227"/>
          </a:xfrm>
        </p:spPr>
      </p:pic>
      <p:pic>
        <p:nvPicPr>
          <p:cNvPr id="8" name="Content Placeholder 7">
            <a:extLst>
              <a:ext uri="{FF2B5EF4-FFF2-40B4-BE49-F238E27FC236}">
                <a16:creationId xmlns:a16="http://schemas.microsoft.com/office/drawing/2014/main" id="{60A29DFC-CB62-4AD3-B66A-4CA5EDF6797E}"/>
              </a:ext>
            </a:extLst>
          </p:cNvPr>
          <p:cNvPicPr>
            <a:picLocks noGrp="1" noChangeAspect="1"/>
          </p:cNvPicPr>
          <p:nvPr>
            <p:ph sz="half" idx="2"/>
          </p:nvPr>
        </p:nvPicPr>
        <p:blipFill>
          <a:blip r:embed="rId3"/>
          <a:stretch>
            <a:fillRect/>
          </a:stretch>
        </p:blipFill>
        <p:spPr>
          <a:xfrm>
            <a:off x="6172200" y="2544680"/>
            <a:ext cx="5181600" cy="2913227"/>
          </a:xfrm>
        </p:spPr>
      </p:pic>
    </p:spTree>
    <p:extLst>
      <p:ext uri="{BB962C8B-B14F-4D97-AF65-F5344CB8AC3E}">
        <p14:creationId xmlns:p14="http://schemas.microsoft.com/office/powerpoint/2010/main" val="2196906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A14B6-74D8-407C-AF51-14E3BA3F1482}"/>
              </a:ext>
            </a:extLst>
          </p:cNvPr>
          <p:cNvSpPr>
            <a:spLocks noGrp="1"/>
          </p:cNvSpPr>
          <p:nvPr>
            <p:ph type="title"/>
          </p:nvPr>
        </p:nvSpPr>
        <p:spPr/>
        <p:txBody>
          <a:bodyPr/>
          <a:lstStyle/>
          <a:p>
            <a:r>
              <a:rPr lang="en-US" b="1" dirty="0"/>
              <a:t>Predictive Analysis Results</a:t>
            </a:r>
            <a:br>
              <a:rPr lang="en-US" b="1" dirty="0"/>
            </a:br>
            <a:endParaRPr lang="LID4096" dirty="0"/>
          </a:p>
        </p:txBody>
      </p:sp>
      <p:sp>
        <p:nvSpPr>
          <p:cNvPr id="3" name="Content Placeholder 2">
            <a:extLst>
              <a:ext uri="{FF2B5EF4-FFF2-40B4-BE49-F238E27FC236}">
                <a16:creationId xmlns:a16="http://schemas.microsoft.com/office/drawing/2014/main" id="{AB29B1A2-4ACC-4D59-8F3B-83CDEF6B5CAC}"/>
              </a:ext>
            </a:extLst>
          </p:cNvPr>
          <p:cNvSpPr>
            <a:spLocks noGrp="1"/>
          </p:cNvSpPr>
          <p:nvPr>
            <p:ph idx="1"/>
          </p:nvPr>
        </p:nvSpPr>
        <p:spPr>
          <a:xfrm>
            <a:off x="838200" y="1825625"/>
            <a:ext cx="10515600" cy="4842804"/>
          </a:xfrm>
        </p:spPr>
        <p:txBody>
          <a:bodyPr/>
          <a:lstStyle/>
          <a:p>
            <a:r>
              <a:rPr lang="en-US" sz="3200" b="1" dirty="0"/>
              <a:t>Best model</a:t>
            </a:r>
            <a:r>
              <a:rPr lang="en-US" sz="3200" dirty="0"/>
              <a:t>: Achieved highest accuracy using </a:t>
            </a:r>
            <a:r>
              <a:rPr lang="en-US" sz="3200" b="1" dirty="0"/>
              <a:t>Support Vector Machine (SVM)</a:t>
            </a:r>
            <a:r>
              <a:rPr lang="en-US" sz="3200" dirty="0"/>
              <a:t>.</a:t>
            </a:r>
          </a:p>
          <a:p>
            <a:endParaRPr lang="en-US" sz="3200" dirty="0"/>
          </a:p>
          <a:p>
            <a:r>
              <a:rPr lang="en-US" sz="3200" dirty="0"/>
              <a:t>Accuracy across models on test data:</a:t>
            </a:r>
          </a:p>
          <a:p>
            <a:pPr lvl="1"/>
            <a:r>
              <a:rPr lang="en-US" sz="3200" dirty="0"/>
              <a:t>Logistic Regression: 83%</a:t>
            </a:r>
          </a:p>
          <a:p>
            <a:pPr lvl="1"/>
            <a:r>
              <a:rPr lang="en-US" sz="3200" dirty="0"/>
              <a:t>SVM: </a:t>
            </a:r>
            <a:r>
              <a:rPr lang="en-US" sz="3200" b="1" dirty="0"/>
              <a:t>87%</a:t>
            </a:r>
            <a:endParaRPr lang="en-US" sz="3200" dirty="0"/>
          </a:p>
          <a:p>
            <a:pPr lvl="1"/>
            <a:r>
              <a:rPr lang="en-US" sz="3200" dirty="0"/>
              <a:t>Decision Tree: 78%</a:t>
            </a:r>
          </a:p>
          <a:p>
            <a:pPr lvl="1"/>
            <a:r>
              <a:rPr lang="en-US" sz="3200" dirty="0"/>
              <a:t>KNN: 80%</a:t>
            </a:r>
          </a:p>
          <a:p>
            <a:endParaRPr lang="LID4096" dirty="0"/>
          </a:p>
        </p:txBody>
      </p:sp>
    </p:spTree>
    <p:extLst>
      <p:ext uri="{BB962C8B-B14F-4D97-AF65-F5344CB8AC3E}">
        <p14:creationId xmlns:p14="http://schemas.microsoft.com/office/powerpoint/2010/main" val="1611939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449659"/>
            <a:ext cx="4978266" cy="4419329"/>
          </a:xfrm>
          <a:prstGeom prst="rect">
            <a:avLst/>
          </a:prstGeom>
        </p:spPr>
        <p:txBody>
          <a:bodyPr>
            <a:normAutofit/>
          </a:bodyPr>
          <a:lstStyle/>
          <a:p>
            <a:pPr>
              <a:lnSpc>
                <a:spcPct val="100000"/>
              </a:lnSpc>
              <a:spcBef>
                <a:spcPts val="1400"/>
              </a:spcBef>
            </a:pPr>
            <a:r>
              <a:rPr lang="en-US" sz="1800" dirty="0"/>
              <a:t>This plot shows how launch activity is distributed over time across different launch sites.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t>Each point represents a SpaceX launch attempt</a:t>
            </a:r>
          </a:p>
          <a:p>
            <a:pPr>
              <a:lnSpc>
                <a:spcPct val="100000"/>
              </a:lnSpc>
              <a:spcBef>
                <a:spcPts val="1400"/>
              </a:spcBef>
            </a:pPr>
            <a:r>
              <a:rPr lang="en-US" sz="1800" dirty="0">
                <a:solidFill>
                  <a:schemeClr val="accent3">
                    <a:lumMod val="25000"/>
                  </a:schemeClr>
                </a:solidFill>
                <a:latin typeface="Abadi" panose="020B0604020104020204" pitchFamily="34" charset="0"/>
              </a:rPr>
              <a:t>Class 1(orange) means successful landing class 0 (blue) means </a:t>
            </a:r>
            <a:r>
              <a:rPr lang="en-US" sz="1800" dirty="0" err="1">
                <a:solidFill>
                  <a:schemeClr val="accent3">
                    <a:lumMod val="25000"/>
                  </a:schemeClr>
                </a:solidFill>
                <a:latin typeface="Abadi" panose="020B0604020104020204" pitchFamily="34" charset="0"/>
              </a:rPr>
              <a:t>Unsucessful</a:t>
            </a:r>
            <a:r>
              <a:rPr lang="en-US" sz="1800" dirty="0">
                <a:solidFill>
                  <a:schemeClr val="accent3">
                    <a:lumMod val="25000"/>
                  </a:schemeClr>
                </a:solidFill>
                <a:latin typeface="Abadi" panose="020B0604020104020204" pitchFamily="34" charset="0"/>
              </a:rPr>
              <a:t> landing</a:t>
            </a:r>
          </a:p>
          <a:p>
            <a:pPr>
              <a:lnSpc>
                <a:spcPct val="100000"/>
              </a:lnSpc>
              <a:spcBef>
                <a:spcPts val="1400"/>
              </a:spcBef>
            </a:pPr>
            <a:r>
              <a:rPr lang="en-US" sz="1800" dirty="0">
                <a:solidFill>
                  <a:schemeClr val="accent3">
                    <a:lumMod val="25000"/>
                  </a:schemeClr>
                </a:solidFill>
                <a:latin typeface="Abadi" panose="020B0604020104020204" pitchFamily="34" charset="0"/>
              </a:rPr>
              <a:t>CCAFA SCL 40 site had the most attempted and also successful landings</a:t>
            </a:r>
          </a:p>
          <a:p>
            <a:pPr>
              <a:lnSpc>
                <a:spcPct val="100000"/>
              </a:lnSpc>
              <a:spcBef>
                <a:spcPts val="1400"/>
              </a:spcBef>
            </a:pPr>
            <a:r>
              <a:rPr lang="en-US" sz="1800" dirty="0">
                <a:solidFill>
                  <a:schemeClr val="accent3">
                    <a:lumMod val="25000"/>
                  </a:schemeClr>
                </a:solidFill>
                <a:latin typeface="Abadi" panose="020B0604020104020204" pitchFamily="34" charset="0"/>
              </a:rPr>
              <a:t>Generally all three sites had a higher success rate in the later attempts compared to initial attempts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CED0382F-CC6E-4AB6-ADB5-0ADEC33DC054}"/>
              </a:ext>
            </a:extLst>
          </p:cNvPr>
          <p:cNvPicPr>
            <a:picLocks noChangeAspect="1"/>
          </p:cNvPicPr>
          <p:nvPr/>
        </p:nvPicPr>
        <p:blipFill>
          <a:blip r:embed="rId3"/>
          <a:stretch>
            <a:fillRect/>
          </a:stretch>
        </p:blipFill>
        <p:spPr>
          <a:xfrm>
            <a:off x="6027811" y="1264599"/>
            <a:ext cx="6059838" cy="539719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425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32560"/>
            <a:ext cx="4607902" cy="5425439"/>
          </a:xfrm>
          <a:prstGeom prst="rect">
            <a:avLst/>
          </a:prstGeom>
        </p:spPr>
        <p:txBody>
          <a:bodyPr>
            <a:normAutofit/>
          </a:bodyPr>
          <a:lstStyle/>
          <a:p>
            <a:pPr>
              <a:lnSpc>
                <a:spcPct val="100000"/>
              </a:lnSpc>
              <a:spcBef>
                <a:spcPts val="1400"/>
              </a:spcBef>
            </a:pPr>
            <a:r>
              <a:rPr lang="en-US" sz="2400" dirty="0"/>
              <a:t>This plot shows how </a:t>
            </a:r>
            <a:r>
              <a:rPr lang="en-US" sz="2400" b="1" dirty="0"/>
              <a:t>payload size</a:t>
            </a:r>
            <a:r>
              <a:rPr lang="en-US" sz="2400" dirty="0"/>
              <a:t> varies across </a:t>
            </a:r>
            <a:r>
              <a:rPr lang="en-US" sz="2400" b="1" dirty="0"/>
              <a:t>different launch sites</a:t>
            </a:r>
            <a:r>
              <a:rPr lang="en-US" sz="2400" dirty="0"/>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plot shows that even as payload increases, success rate increases too</a:t>
            </a:r>
          </a:p>
          <a:p>
            <a:pPr>
              <a:lnSpc>
                <a:spcPct val="100000"/>
              </a:lnSpc>
              <a:spcBef>
                <a:spcPts val="1400"/>
              </a:spcBef>
            </a:pPr>
            <a:r>
              <a:rPr lang="en-US" sz="2200" dirty="0">
                <a:solidFill>
                  <a:schemeClr val="accent3">
                    <a:lumMod val="25000"/>
                  </a:schemeClr>
                </a:solidFill>
                <a:latin typeface="Abadi" panose="020B0604020104020204" pitchFamily="34" charset="0"/>
              </a:rPr>
              <a:t>KSC LC 39A had the highest success rate but also the least attempts </a:t>
            </a:r>
          </a:p>
          <a:p>
            <a:pPr>
              <a:lnSpc>
                <a:spcPct val="100000"/>
              </a:lnSpc>
              <a:spcBef>
                <a:spcPts val="1400"/>
              </a:spcBef>
            </a:pPr>
            <a:r>
              <a:rPr lang="en-US" sz="2200" dirty="0">
                <a:solidFill>
                  <a:schemeClr val="accent3">
                    <a:lumMod val="25000"/>
                  </a:schemeClr>
                </a:solidFill>
                <a:latin typeface="Abadi" panose="020B0604020104020204" pitchFamily="34" charset="0"/>
              </a:rPr>
              <a:t>There is good success rate at launch site VAFB SCL 4E generally across all weights, more especially in the greater weights of 14000 kg and above.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30F19DDA-FABC-423A-8FDD-2C3DAD8B8551}"/>
              </a:ext>
            </a:extLst>
          </p:cNvPr>
          <p:cNvPicPr>
            <a:picLocks noChangeAspect="1"/>
          </p:cNvPicPr>
          <p:nvPr/>
        </p:nvPicPr>
        <p:blipFill>
          <a:blip r:embed="rId3"/>
          <a:stretch>
            <a:fillRect/>
          </a:stretch>
        </p:blipFill>
        <p:spPr>
          <a:xfrm>
            <a:off x="6096000" y="1355068"/>
            <a:ext cx="5729403" cy="519126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520249"/>
            <a:ext cx="5642515" cy="5067189"/>
          </a:xfrm>
          <a:prstGeom prst="rect">
            <a:avLst/>
          </a:prstGeom>
        </p:spPr>
        <p:txBody>
          <a:bodyPr>
            <a:normAutofit/>
          </a:bodyPr>
          <a:lstStyle/>
          <a:p>
            <a:pPr>
              <a:lnSpc>
                <a:spcPct val="100000"/>
              </a:lnSpc>
              <a:spcBef>
                <a:spcPts val="1400"/>
              </a:spcBef>
            </a:pPr>
            <a:r>
              <a:rPr lang="en-US" sz="2400" dirty="0"/>
              <a:t>The chart compares how often launches to different </a:t>
            </a:r>
            <a:r>
              <a:rPr lang="en-US" sz="2400" b="1" dirty="0"/>
              <a:t>orbit types</a:t>
            </a:r>
            <a:r>
              <a:rPr lang="en-US" sz="2400" dirty="0"/>
              <a:t> resulted in successful landings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was No success rate recorded for the SO orbit and  GTO had the lowest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Most Orbits have a pretty good success rates ES –L11, GEO, HEO and SSO Orbits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9F69D0B5-E6F8-4917-8A7D-6D0CD1F3973B}"/>
              </a:ext>
            </a:extLst>
          </p:cNvPr>
          <p:cNvPicPr>
            <a:picLocks noChangeAspect="1"/>
          </p:cNvPicPr>
          <p:nvPr/>
        </p:nvPicPr>
        <p:blipFill>
          <a:blip r:embed="rId3"/>
          <a:stretch>
            <a:fillRect/>
          </a:stretch>
        </p:blipFill>
        <p:spPr>
          <a:xfrm>
            <a:off x="5642516" y="1520249"/>
            <a:ext cx="6222381" cy="450532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480794"/>
            <a:ext cx="5865541" cy="5377206"/>
          </a:xfrm>
          <a:prstGeom prst="rect">
            <a:avLst/>
          </a:prstGeom>
        </p:spPr>
        <p:txBody>
          <a:bodyPr>
            <a:normAutofit/>
          </a:bodyPr>
          <a:lstStyle/>
          <a:p>
            <a:pPr>
              <a:lnSpc>
                <a:spcPct val="100000"/>
              </a:lnSpc>
              <a:spcBef>
                <a:spcPts val="1400"/>
              </a:spcBef>
            </a:pPr>
            <a:r>
              <a:rPr lang="en-US" sz="2400" dirty="0"/>
              <a:t>This plot helps trace how SpaceX launched different orbit types </a:t>
            </a:r>
            <a:r>
              <a:rPr lang="en-US" sz="2400" b="1" dirty="0"/>
              <a:t>over time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err="1"/>
              <a:t>Colour</a:t>
            </a:r>
            <a:r>
              <a:rPr lang="en-US" sz="2400" dirty="0"/>
              <a:t> by class shows great </a:t>
            </a:r>
            <a:r>
              <a:rPr lang="en-US" sz="2400" b="1" dirty="0"/>
              <a:t>improvement in success rate</a:t>
            </a:r>
            <a:r>
              <a:rPr lang="en-US" sz="2400" dirty="0"/>
              <a:t> across later flights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E9548A38-8832-4AA0-AB2D-10CC601F7124}"/>
              </a:ext>
            </a:extLst>
          </p:cNvPr>
          <p:cNvPicPr>
            <a:picLocks noChangeAspect="1"/>
          </p:cNvPicPr>
          <p:nvPr/>
        </p:nvPicPr>
        <p:blipFill>
          <a:blip r:embed="rId3"/>
          <a:stretch>
            <a:fillRect/>
          </a:stretch>
        </p:blipFill>
        <p:spPr>
          <a:xfrm>
            <a:off x="5865541" y="1458492"/>
            <a:ext cx="6068154" cy="44005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4096142"/>
            <a:ext cx="11887199" cy="254998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6BF8A13A-EFB8-423F-B3D6-98C3430D7420}"/>
              </a:ext>
            </a:extLst>
          </p:cNvPr>
          <p:cNvPicPr>
            <a:picLocks noChangeAspect="1"/>
          </p:cNvPicPr>
          <p:nvPr/>
        </p:nvPicPr>
        <p:blipFill>
          <a:blip r:embed="rId3"/>
          <a:stretch>
            <a:fillRect/>
          </a:stretch>
        </p:blipFill>
        <p:spPr>
          <a:xfrm>
            <a:off x="0" y="1546156"/>
            <a:ext cx="11285611" cy="509996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FFD48-7681-4244-AFC3-657341A3CD0D}"/>
              </a:ext>
            </a:extLst>
          </p:cNvPr>
          <p:cNvSpPr>
            <a:spLocks noGrp="1"/>
          </p:cNvSpPr>
          <p:nvPr>
            <p:ph type="title"/>
          </p:nvPr>
        </p:nvSpPr>
        <p:spPr/>
        <p:txBody>
          <a:bodyPr/>
          <a:lstStyle/>
          <a:p>
            <a:r>
              <a:rPr lang="en-US" dirty="0">
                <a:solidFill>
                  <a:srgbClr val="0B49CB"/>
                </a:solidFill>
                <a:latin typeface="Abadi"/>
              </a:rPr>
              <a:t>Payload vs. Orbit Type</a:t>
            </a:r>
            <a:br>
              <a:rPr lang="en-US" dirty="0">
                <a:solidFill>
                  <a:srgbClr val="0B49CB"/>
                </a:solidFill>
              </a:rPr>
            </a:br>
            <a:endParaRPr lang="LID4096" dirty="0"/>
          </a:p>
        </p:txBody>
      </p:sp>
      <p:sp>
        <p:nvSpPr>
          <p:cNvPr id="3" name="Content Placeholder 2">
            <a:extLst>
              <a:ext uri="{FF2B5EF4-FFF2-40B4-BE49-F238E27FC236}">
                <a16:creationId xmlns:a16="http://schemas.microsoft.com/office/drawing/2014/main" id="{C442F5B5-81B8-4400-9BA0-B20C55E10EA3}"/>
              </a:ext>
            </a:extLst>
          </p:cNvPr>
          <p:cNvSpPr>
            <a:spLocks noGrp="1"/>
          </p:cNvSpPr>
          <p:nvPr>
            <p:ph idx="1"/>
          </p:nvPr>
        </p:nvSpPr>
        <p:spPr/>
        <p:txBody>
          <a:bodyPr/>
          <a:lstStyle/>
          <a:p>
            <a:r>
              <a:rPr lang="en-US" dirty="0"/>
              <a:t>The show the relationship </a:t>
            </a:r>
            <a:r>
              <a:rPr lang="en-US" dirty="0" err="1"/>
              <a:t>berween</a:t>
            </a:r>
            <a:r>
              <a:rPr lang="en-US" dirty="0"/>
              <a:t> Payload Mass and  Orbit Type with Launch Outcome.  </a:t>
            </a:r>
          </a:p>
          <a:p>
            <a:r>
              <a:rPr lang="en-US" dirty="0"/>
              <a:t>With heavy payloads the successful landing or positive landing rate are more for </a:t>
            </a:r>
            <a:r>
              <a:rPr lang="en-US" dirty="0" err="1"/>
              <a:t>Polar,LEO</a:t>
            </a:r>
            <a:r>
              <a:rPr lang="en-US" dirty="0"/>
              <a:t> and ISS</a:t>
            </a:r>
          </a:p>
          <a:p>
            <a:r>
              <a:rPr lang="en-US" dirty="0"/>
              <a:t>For GTO, it's difficult to distinguish between successful and unsuccessful landings as both outcomes are present.</a:t>
            </a:r>
            <a:endParaRPr lang="LID4096" dirty="0"/>
          </a:p>
        </p:txBody>
      </p:sp>
    </p:spTree>
    <p:extLst>
      <p:ext uri="{BB962C8B-B14F-4D97-AF65-F5344CB8AC3E}">
        <p14:creationId xmlns:p14="http://schemas.microsoft.com/office/powerpoint/2010/main" val="119721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67836" y="1286934"/>
            <a:ext cx="11419364" cy="53848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1600" dirty="0">
                <a:solidFill>
                  <a:schemeClr val="accent3">
                    <a:lumMod val="25000"/>
                  </a:schemeClr>
                </a:solidFill>
                <a:latin typeface="Abadi" panose="020B0604020104020204" pitchFamily="34" charset="0"/>
              </a:rPr>
              <a:t>Data collection</a:t>
            </a:r>
          </a:p>
          <a:p>
            <a:pPr>
              <a:lnSpc>
                <a:spcPct val="100000"/>
              </a:lnSpc>
              <a:spcBef>
                <a:spcPts val="1400"/>
              </a:spcBef>
            </a:pPr>
            <a:r>
              <a:rPr lang="en-US" sz="1600" dirty="0">
                <a:solidFill>
                  <a:schemeClr val="accent3">
                    <a:lumMod val="25000"/>
                  </a:schemeClr>
                </a:solidFill>
                <a:latin typeface="Abadi" panose="020B0604020104020204" pitchFamily="34" charset="0"/>
              </a:rPr>
              <a:t>Data Wrangling</a:t>
            </a:r>
          </a:p>
          <a:p>
            <a:pPr>
              <a:lnSpc>
                <a:spcPct val="100000"/>
              </a:lnSpc>
              <a:spcBef>
                <a:spcPts val="1400"/>
              </a:spcBef>
            </a:pPr>
            <a:r>
              <a:rPr lang="en-US" sz="1600" dirty="0">
                <a:solidFill>
                  <a:schemeClr val="accent3">
                    <a:lumMod val="25000"/>
                  </a:schemeClr>
                </a:solidFill>
                <a:latin typeface="Abadi" panose="020B0604020104020204" pitchFamily="34" charset="0"/>
              </a:rPr>
              <a:t>EDA( Exploratory Data Analysis)</a:t>
            </a:r>
          </a:p>
          <a:p>
            <a:pPr>
              <a:lnSpc>
                <a:spcPct val="100000"/>
              </a:lnSpc>
              <a:spcBef>
                <a:spcPts val="1400"/>
              </a:spcBef>
            </a:pPr>
            <a:r>
              <a:rPr lang="en-US" sz="1600" dirty="0">
                <a:solidFill>
                  <a:schemeClr val="accent3">
                    <a:lumMod val="25000"/>
                  </a:schemeClr>
                </a:solidFill>
                <a:latin typeface="Abadi" panose="020B0604020104020204" pitchFamily="34" charset="0"/>
              </a:rPr>
              <a:t>Interactive Visual Analysis</a:t>
            </a:r>
          </a:p>
          <a:p>
            <a:pPr>
              <a:lnSpc>
                <a:spcPct val="100000"/>
              </a:lnSpc>
              <a:spcBef>
                <a:spcPts val="1400"/>
              </a:spcBef>
            </a:pPr>
            <a:r>
              <a:rPr lang="en-US" sz="1600" dirty="0">
                <a:solidFill>
                  <a:schemeClr val="accent3">
                    <a:lumMod val="25000"/>
                  </a:schemeClr>
                </a:solidFill>
                <a:latin typeface="Abadi" panose="020B0604020104020204" pitchFamily="34" charset="0"/>
              </a:rPr>
              <a:t>Predictive Analysis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a:lnSpc>
                <a:spcPct val="100000"/>
              </a:lnSpc>
              <a:spcBef>
                <a:spcPts val="1400"/>
              </a:spcBef>
            </a:pPr>
            <a:r>
              <a:rPr lang="en-US" sz="1600" dirty="0">
                <a:solidFill>
                  <a:schemeClr val="accent3">
                    <a:lumMod val="25000"/>
                  </a:schemeClr>
                </a:solidFill>
                <a:latin typeface="Abadi" panose="020B0604020104020204" pitchFamily="34" charset="0"/>
              </a:rPr>
              <a:t>Best performing Model: Support Vector Machine achieved highest accuracy in predicting launch success.</a:t>
            </a:r>
          </a:p>
          <a:p>
            <a:pPr>
              <a:lnSpc>
                <a:spcPct val="100000"/>
              </a:lnSpc>
              <a:spcBef>
                <a:spcPts val="1400"/>
              </a:spcBef>
            </a:pPr>
            <a:r>
              <a:rPr lang="en-US" sz="1600" dirty="0">
                <a:solidFill>
                  <a:schemeClr val="accent3">
                    <a:lumMod val="25000"/>
                  </a:schemeClr>
                </a:solidFill>
                <a:latin typeface="Abadi" panose="020B0604020104020204" pitchFamily="34" charset="0"/>
              </a:rPr>
              <a:t>Certain launch sites showed </a:t>
            </a:r>
            <a:r>
              <a:rPr lang="en-US" sz="1600" dirty="0" err="1">
                <a:solidFill>
                  <a:schemeClr val="accent3">
                    <a:lumMod val="25000"/>
                  </a:schemeClr>
                </a:solidFill>
                <a:latin typeface="Abadi" panose="020B0604020104020204" pitchFamily="34" charset="0"/>
              </a:rPr>
              <a:t>showed</a:t>
            </a:r>
            <a:r>
              <a:rPr lang="en-US" sz="1600" dirty="0">
                <a:solidFill>
                  <a:schemeClr val="accent3">
                    <a:lumMod val="25000"/>
                  </a:schemeClr>
                </a:solidFill>
                <a:latin typeface="Abadi" panose="020B0604020104020204" pitchFamily="34" charset="0"/>
              </a:rPr>
              <a:t> higher success rate that others.  </a:t>
            </a:r>
          </a:p>
          <a:p>
            <a:pPr>
              <a:lnSpc>
                <a:spcPct val="100000"/>
              </a:lnSpc>
              <a:spcBef>
                <a:spcPts val="1400"/>
              </a:spcBef>
            </a:pPr>
            <a:r>
              <a:rPr lang="en-US" sz="1600" dirty="0">
                <a:solidFill>
                  <a:schemeClr val="accent3">
                    <a:lumMod val="25000"/>
                  </a:schemeClr>
                </a:solidFill>
                <a:latin typeface="Abadi" panose="020B0604020104020204" pitchFamily="34" charset="0"/>
              </a:rPr>
              <a:t>Dashboard provide intuitive interfaced for stakeholders to explore dynamically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417419"/>
            <a:ext cx="5285677" cy="4463926"/>
          </a:xfrm>
          <a:prstGeom prst="rect">
            <a:avLst/>
          </a:prstGeom>
        </p:spPr>
        <p:txBody>
          <a:bodyPr>
            <a:normAutofit/>
          </a:bodyPr>
          <a:lstStyle/>
          <a:p>
            <a:pPr>
              <a:lnSpc>
                <a:spcPct val="100000"/>
              </a:lnSpc>
              <a:spcBef>
                <a:spcPts val="1400"/>
              </a:spcBef>
            </a:pPr>
            <a:r>
              <a:rPr lang="en-US" sz="2400" dirty="0"/>
              <a:t>The chart </a:t>
            </a:r>
            <a:r>
              <a:rPr lang="en-US" sz="2400" b="1" dirty="0"/>
              <a:t>aggregates all launches per year</a:t>
            </a:r>
            <a:r>
              <a:rPr lang="en-US" sz="2400" dirty="0"/>
              <a:t> and calculates the </a:t>
            </a:r>
            <a:r>
              <a:rPr lang="en-US" sz="2400" b="1" dirty="0"/>
              <a:t>proportion of </a:t>
            </a:r>
            <a:r>
              <a:rPr lang="en-US" sz="2400" dirty="0"/>
              <a:t>successful launches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dirty="0"/>
              <a:t>The </a:t>
            </a:r>
            <a:r>
              <a:rPr lang="en-US" b="1" dirty="0"/>
              <a:t>success rate increases steadily</a:t>
            </a:r>
            <a:r>
              <a:rPr lang="en-US" dirty="0"/>
              <a:t> over time, reflecting </a:t>
            </a:r>
            <a:r>
              <a:rPr lang="en-US" b="1" dirty="0"/>
              <a:t>improvements in reliability, technology, and experience. Example</a:t>
            </a:r>
            <a:r>
              <a:rPr lang="en-US" dirty="0"/>
              <a:t> The success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FE09D0F9-57BC-47C7-81F0-F36226A1D3E4}"/>
              </a:ext>
            </a:extLst>
          </p:cNvPr>
          <p:cNvPicPr>
            <a:picLocks noChangeAspect="1"/>
          </p:cNvPicPr>
          <p:nvPr/>
        </p:nvPicPr>
        <p:blipFill>
          <a:blip r:embed="rId3"/>
          <a:stretch>
            <a:fillRect/>
          </a:stretch>
        </p:blipFill>
        <p:spPr>
          <a:xfrm>
            <a:off x="5285678" y="1417419"/>
            <a:ext cx="6423102" cy="427843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60448"/>
            <a:ext cx="11285610" cy="5497551"/>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a:t>
            </a:r>
            <a:r>
              <a:rPr lang="en-US" sz="2400" dirty="0" err="1">
                <a:solidFill>
                  <a:schemeClr val="accent3">
                    <a:lumMod val="25000"/>
                  </a:schemeClr>
                </a:solidFill>
                <a:latin typeface="Abadi" panose="020B0604020104020204" pitchFamily="34" charset="0"/>
              </a:rPr>
              <a:t>sql</a:t>
            </a:r>
            <a:r>
              <a:rPr lang="en-US" sz="2400" dirty="0">
                <a:solidFill>
                  <a:schemeClr val="accent3">
                    <a:lumMod val="25000"/>
                  </a:schemeClr>
                </a:solidFill>
                <a:latin typeface="Abadi" panose="020B0604020104020204" pitchFamily="34" charset="0"/>
              </a:rPr>
              <a:t> SELECT distinct "</a:t>
            </a:r>
            <a:r>
              <a:rPr lang="en-US" sz="2400" dirty="0" err="1">
                <a:solidFill>
                  <a:schemeClr val="accent3">
                    <a:lumMod val="25000"/>
                  </a:schemeClr>
                </a:solidFill>
                <a:latin typeface="Abadi" panose="020B0604020104020204" pitchFamily="34" charset="0"/>
              </a:rPr>
              <a:t>Launch_Site</a:t>
            </a:r>
            <a:r>
              <a:rPr lang="en-US" sz="2400" dirty="0">
                <a:solidFill>
                  <a:schemeClr val="accent3">
                    <a:lumMod val="25000"/>
                  </a:schemeClr>
                </a:solidFill>
                <a:latin typeface="Abadi" panose="020B0604020104020204" pitchFamily="34" charset="0"/>
              </a:rPr>
              <a:t>" FROM SPACEXTABLE ;</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OUTPUT</a:t>
            </a: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t>This query selects all the </a:t>
            </a:r>
            <a:r>
              <a:rPr lang="en-US" sz="2400" b="1" dirty="0"/>
              <a:t>distinct (unique)</a:t>
            </a:r>
            <a:r>
              <a:rPr lang="en-US" sz="2400" dirty="0"/>
              <a:t> entries from the “ Launch Site” in the </a:t>
            </a:r>
            <a:r>
              <a:rPr lang="en-US" sz="2400" dirty="0">
                <a:solidFill>
                  <a:schemeClr val="accent3">
                    <a:lumMod val="25000"/>
                  </a:schemeClr>
                </a:solidFill>
                <a:latin typeface="Abadi" panose="020B0604020104020204" pitchFamily="34" charset="0"/>
              </a:rPr>
              <a:t>SPACEXTABLE</a:t>
            </a:r>
            <a:endParaRPr lang="en-US" sz="2400" dirty="0"/>
          </a:p>
          <a:p>
            <a:pPr marL="0" indent="0">
              <a:lnSpc>
                <a:spcPct val="100000"/>
              </a:lnSpc>
              <a:spcBef>
                <a:spcPts val="1400"/>
              </a:spcBef>
              <a:buNone/>
            </a:pPr>
            <a:r>
              <a:rPr lang="en-US" sz="2400" dirty="0"/>
              <a:t>The result shows </a:t>
            </a:r>
            <a:r>
              <a:rPr lang="en-US" sz="2400" b="1" dirty="0"/>
              <a:t>four launch sites</a:t>
            </a:r>
            <a:r>
              <a:rPr lang="en-US" sz="2400" dirty="0"/>
              <a:t> used by SpaceX across all the recorded missions</a:t>
            </a: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12" name="Table 11">
            <a:extLst>
              <a:ext uri="{FF2B5EF4-FFF2-40B4-BE49-F238E27FC236}">
                <a16:creationId xmlns:a16="http://schemas.microsoft.com/office/drawing/2014/main" id="{41E07225-5AFA-4844-B9CE-BE6D019D58D6}"/>
              </a:ext>
            </a:extLst>
          </p:cNvPr>
          <p:cNvGraphicFramePr>
            <a:graphicFrameLocks noGrp="1"/>
          </p:cNvGraphicFramePr>
          <p:nvPr>
            <p:extLst>
              <p:ext uri="{D42A27DB-BD31-4B8C-83A1-F6EECF244321}">
                <p14:modId xmlns:p14="http://schemas.microsoft.com/office/powerpoint/2010/main" val="2969481329"/>
              </p:ext>
            </p:extLst>
          </p:nvPr>
        </p:nvGraphicFramePr>
        <p:xfrm>
          <a:off x="68190" y="2386358"/>
          <a:ext cx="2139751" cy="1859280"/>
        </p:xfrm>
        <a:graphic>
          <a:graphicData uri="http://schemas.openxmlformats.org/drawingml/2006/table">
            <a:tbl>
              <a:tblPr/>
              <a:tblGrid>
                <a:gridCol w="2139751">
                  <a:extLst>
                    <a:ext uri="{9D8B030D-6E8A-4147-A177-3AD203B41FA5}">
                      <a16:colId xmlns:a16="http://schemas.microsoft.com/office/drawing/2014/main" val="2457255271"/>
                    </a:ext>
                  </a:extLst>
                </a:gridCol>
              </a:tblGrid>
              <a:tr h="356839">
                <a:tc>
                  <a:txBody>
                    <a:bodyPr/>
                    <a:lstStyle/>
                    <a:p>
                      <a:r>
                        <a:rPr lang="en-US" sz="2000" b="1" u="sng" dirty="0"/>
                        <a:t>Launch Site</a:t>
                      </a:r>
                    </a:p>
                  </a:txBody>
                  <a:tcPr anchor="ctr">
                    <a:lnL>
                      <a:noFill/>
                    </a:lnL>
                    <a:lnR>
                      <a:noFill/>
                    </a:lnR>
                    <a:lnT>
                      <a:noFill/>
                    </a:lnT>
                    <a:lnB>
                      <a:noFill/>
                    </a:lnB>
                  </a:tcPr>
                </a:tc>
                <a:extLst>
                  <a:ext uri="{0D108BD9-81ED-4DB2-BD59-A6C34878D82A}">
                    <a16:rowId xmlns:a16="http://schemas.microsoft.com/office/drawing/2014/main" val="1492882891"/>
                  </a:ext>
                </a:extLst>
              </a:tr>
              <a:tr h="356839">
                <a:tc>
                  <a:txBody>
                    <a:bodyPr/>
                    <a:lstStyle/>
                    <a:p>
                      <a:r>
                        <a:rPr lang="en-US" dirty="0"/>
                        <a:t>CCAFS LC-40</a:t>
                      </a:r>
                    </a:p>
                  </a:txBody>
                  <a:tcPr anchor="ctr">
                    <a:lnL>
                      <a:noFill/>
                    </a:lnL>
                    <a:lnR>
                      <a:noFill/>
                    </a:lnR>
                    <a:lnT>
                      <a:noFill/>
                    </a:lnT>
                    <a:lnB>
                      <a:noFill/>
                    </a:lnB>
                  </a:tcPr>
                </a:tc>
                <a:extLst>
                  <a:ext uri="{0D108BD9-81ED-4DB2-BD59-A6C34878D82A}">
                    <a16:rowId xmlns:a16="http://schemas.microsoft.com/office/drawing/2014/main" val="3428054642"/>
                  </a:ext>
                </a:extLst>
              </a:tr>
              <a:tr h="356839">
                <a:tc>
                  <a:txBody>
                    <a:bodyPr/>
                    <a:lstStyle/>
                    <a:p>
                      <a:r>
                        <a:rPr lang="en-US" dirty="0"/>
                        <a:t>VAFB SLC-4E</a:t>
                      </a:r>
                    </a:p>
                  </a:txBody>
                  <a:tcPr anchor="ctr">
                    <a:lnL>
                      <a:noFill/>
                    </a:lnL>
                    <a:lnR>
                      <a:noFill/>
                    </a:lnR>
                    <a:lnT>
                      <a:noFill/>
                    </a:lnT>
                    <a:lnB>
                      <a:noFill/>
                    </a:lnB>
                  </a:tcPr>
                </a:tc>
                <a:extLst>
                  <a:ext uri="{0D108BD9-81ED-4DB2-BD59-A6C34878D82A}">
                    <a16:rowId xmlns:a16="http://schemas.microsoft.com/office/drawing/2014/main" val="1758027321"/>
                  </a:ext>
                </a:extLst>
              </a:tr>
              <a:tr h="356839">
                <a:tc>
                  <a:txBody>
                    <a:bodyPr/>
                    <a:lstStyle/>
                    <a:p>
                      <a:r>
                        <a:rPr lang="en-US"/>
                        <a:t>KSC LC-39A</a:t>
                      </a:r>
                    </a:p>
                  </a:txBody>
                  <a:tcPr anchor="ctr">
                    <a:lnL>
                      <a:noFill/>
                    </a:lnL>
                    <a:lnR>
                      <a:noFill/>
                    </a:lnR>
                    <a:lnT>
                      <a:noFill/>
                    </a:lnT>
                    <a:lnB>
                      <a:noFill/>
                    </a:lnB>
                  </a:tcPr>
                </a:tc>
                <a:extLst>
                  <a:ext uri="{0D108BD9-81ED-4DB2-BD59-A6C34878D82A}">
                    <a16:rowId xmlns:a16="http://schemas.microsoft.com/office/drawing/2014/main" val="314650220"/>
                  </a:ext>
                </a:extLst>
              </a:tr>
              <a:tr h="356839">
                <a:tc>
                  <a:txBody>
                    <a:bodyPr/>
                    <a:lstStyle/>
                    <a:p>
                      <a:r>
                        <a:rPr lang="en-US" dirty="0"/>
                        <a:t>CCAFS SLC-40</a:t>
                      </a:r>
                    </a:p>
                  </a:txBody>
                  <a:tcPr anchor="ctr">
                    <a:lnL>
                      <a:noFill/>
                    </a:lnL>
                    <a:lnR>
                      <a:noFill/>
                    </a:lnR>
                    <a:lnT>
                      <a:noFill/>
                    </a:lnT>
                    <a:lnB>
                      <a:noFill/>
                    </a:lnB>
                  </a:tcPr>
                </a:tc>
                <a:extLst>
                  <a:ext uri="{0D108BD9-81ED-4DB2-BD59-A6C34878D82A}">
                    <a16:rowId xmlns:a16="http://schemas.microsoft.com/office/drawing/2014/main" val="607140811"/>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3144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 FROM SPACEXTABLE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7" name="Table 6">
            <a:extLst>
              <a:ext uri="{FF2B5EF4-FFF2-40B4-BE49-F238E27FC236}">
                <a16:creationId xmlns:a16="http://schemas.microsoft.com/office/drawing/2014/main" id="{996AAF15-A770-4081-BF0D-32BF690DD1FD}"/>
              </a:ext>
            </a:extLst>
          </p:cNvPr>
          <p:cNvGraphicFramePr>
            <a:graphicFrameLocks noGrp="1"/>
          </p:cNvGraphicFramePr>
          <p:nvPr>
            <p:extLst>
              <p:ext uri="{D42A27DB-BD31-4B8C-83A1-F6EECF244321}">
                <p14:modId xmlns:p14="http://schemas.microsoft.com/office/powerpoint/2010/main" val="888148976"/>
              </p:ext>
            </p:extLst>
          </p:nvPr>
        </p:nvGraphicFramePr>
        <p:xfrm>
          <a:off x="1" y="2800350"/>
          <a:ext cx="12020549" cy="3872232"/>
        </p:xfrm>
        <a:graphic>
          <a:graphicData uri="http://schemas.openxmlformats.org/drawingml/2006/table">
            <a:tbl>
              <a:tblPr/>
              <a:tblGrid>
                <a:gridCol w="1202055">
                  <a:extLst>
                    <a:ext uri="{9D8B030D-6E8A-4147-A177-3AD203B41FA5}">
                      <a16:colId xmlns:a16="http://schemas.microsoft.com/office/drawing/2014/main" val="3513249404"/>
                    </a:ext>
                  </a:extLst>
                </a:gridCol>
                <a:gridCol w="1202055">
                  <a:extLst>
                    <a:ext uri="{9D8B030D-6E8A-4147-A177-3AD203B41FA5}">
                      <a16:colId xmlns:a16="http://schemas.microsoft.com/office/drawing/2014/main" val="1548783812"/>
                    </a:ext>
                  </a:extLst>
                </a:gridCol>
                <a:gridCol w="1202055">
                  <a:extLst>
                    <a:ext uri="{9D8B030D-6E8A-4147-A177-3AD203B41FA5}">
                      <a16:colId xmlns:a16="http://schemas.microsoft.com/office/drawing/2014/main" val="3034236021"/>
                    </a:ext>
                  </a:extLst>
                </a:gridCol>
                <a:gridCol w="1202055">
                  <a:extLst>
                    <a:ext uri="{9D8B030D-6E8A-4147-A177-3AD203B41FA5}">
                      <a16:colId xmlns:a16="http://schemas.microsoft.com/office/drawing/2014/main" val="78791203"/>
                    </a:ext>
                  </a:extLst>
                </a:gridCol>
                <a:gridCol w="1273442">
                  <a:extLst>
                    <a:ext uri="{9D8B030D-6E8A-4147-A177-3AD203B41FA5}">
                      <a16:colId xmlns:a16="http://schemas.microsoft.com/office/drawing/2014/main" val="3171043133"/>
                    </a:ext>
                  </a:extLst>
                </a:gridCol>
                <a:gridCol w="1130667">
                  <a:extLst>
                    <a:ext uri="{9D8B030D-6E8A-4147-A177-3AD203B41FA5}">
                      <a16:colId xmlns:a16="http://schemas.microsoft.com/office/drawing/2014/main" val="1259417039"/>
                    </a:ext>
                  </a:extLst>
                </a:gridCol>
                <a:gridCol w="1202055">
                  <a:extLst>
                    <a:ext uri="{9D8B030D-6E8A-4147-A177-3AD203B41FA5}">
                      <a16:colId xmlns:a16="http://schemas.microsoft.com/office/drawing/2014/main" val="1848445777"/>
                    </a:ext>
                  </a:extLst>
                </a:gridCol>
                <a:gridCol w="1202055">
                  <a:extLst>
                    <a:ext uri="{9D8B030D-6E8A-4147-A177-3AD203B41FA5}">
                      <a16:colId xmlns:a16="http://schemas.microsoft.com/office/drawing/2014/main" val="2598125164"/>
                    </a:ext>
                  </a:extLst>
                </a:gridCol>
                <a:gridCol w="1202055">
                  <a:extLst>
                    <a:ext uri="{9D8B030D-6E8A-4147-A177-3AD203B41FA5}">
                      <a16:colId xmlns:a16="http://schemas.microsoft.com/office/drawing/2014/main" val="1203174048"/>
                    </a:ext>
                  </a:extLst>
                </a:gridCol>
                <a:gridCol w="1202055">
                  <a:extLst>
                    <a:ext uri="{9D8B030D-6E8A-4147-A177-3AD203B41FA5}">
                      <a16:colId xmlns:a16="http://schemas.microsoft.com/office/drawing/2014/main" val="2741339865"/>
                    </a:ext>
                  </a:extLst>
                </a:gridCol>
              </a:tblGrid>
              <a:tr h="496869">
                <a:tc>
                  <a:txBody>
                    <a:bodyPr/>
                    <a:lstStyle/>
                    <a:p>
                      <a:pPr algn="r" fontAlgn="ctr"/>
                      <a:r>
                        <a:rPr lang="en-US" sz="1100" b="1">
                          <a:effectLst/>
                        </a:rPr>
                        <a:t>Date</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Time (UTC)</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Booster_Version</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Launch_Site</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Payload</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PAYLOAD_MASS__KG_</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Orbit</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Customer</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Mission_Outcome</a:t>
                      </a:r>
                    </a:p>
                  </a:txBody>
                  <a:tcPr marL="55786" marR="55786" marT="27893" marB="27893" anchor="ctr">
                    <a:lnL>
                      <a:noFill/>
                    </a:lnL>
                    <a:lnR>
                      <a:noFill/>
                    </a:lnR>
                    <a:lnT>
                      <a:noFill/>
                    </a:lnT>
                    <a:lnB>
                      <a:noFill/>
                    </a:lnB>
                    <a:solidFill>
                      <a:srgbClr val="FFFFFF"/>
                    </a:solidFill>
                  </a:tcPr>
                </a:tc>
                <a:tc>
                  <a:txBody>
                    <a:bodyPr/>
                    <a:lstStyle/>
                    <a:p>
                      <a:pPr algn="r" fontAlgn="ctr"/>
                      <a:r>
                        <a:rPr lang="en-US" sz="1100" b="1">
                          <a:effectLst/>
                        </a:rPr>
                        <a:t>Landing_Outcome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1118120022"/>
                  </a:ext>
                </a:extLst>
              </a:tr>
              <a:tr h="793792">
                <a:tc>
                  <a:txBody>
                    <a:bodyPr/>
                    <a:lstStyle/>
                    <a:p>
                      <a:pPr algn="r" fontAlgn="ctr"/>
                      <a:r>
                        <a:rPr lang="en-GH" sz="1100">
                          <a:effectLst/>
                        </a:rPr>
                        <a:t>2010-06-04</a:t>
                      </a:r>
                    </a:p>
                  </a:txBody>
                  <a:tcPr marL="55786" marR="55786" marT="27893" marB="27893" anchor="ctr">
                    <a:lnL>
                      <a:noFill/>
                    </a:lnL>
                    <a:lnR>
                      <a:noFill/>
                    </a:lnR>
                    <a:lnT>
                      <a:noFill/>
                    </a:lnT>
                    <a:lnB>
                      <a:noFill/>
                    </a:lnB>
                    <a:solidFill>
                      <a:srgbClr val="FFFFFF"/>
                    </a:solidFill>
                  </a:tcPr>
                </a:tc>
                <a:tc>
                  <a:txBody>
                    <a:bodyPr/>
                    <a:lstStyle/>
                    <a:p>
                      <a:pPr algn="r" fontAlgn="ctr"/>
                      <a:r>
                        <a:rPr lang="en-GH" sz="1100">
                          <a:effectLst/>
                        </a:rPr>
                        <a:t>18:45:00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B0003</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Dragon Spacecraft Qualification Unit</a:t>
                      </a:r>
                    </a:p>
                  </a:txBody>
                  <a:tcPr marL="55786" marR="55786" marT="27893" marB="27893" anchor="ctr">
                    <a:lnL>
                      <a:noFill/>
                    </a:lnL>
                    <a:lnR>
                      <a:noFill/>
                    </a:lnR>
                    <a:lnT>
                      <a:noFill/>
                    </a:lnT>
                    <a:lnB>
                      <a:noFill/>
                    </a:lnB>
                    <a:solidFill>
                      <a:srgbClr val="FFFFFF"/>
                    </a:solidFill>
                  </a:tcPr>
                </a:tc>
                <a:tc>
                  <a:txBody>
                    <a:bodyPr/>
                    <a:lstStyle/>
                    <a:p>
                      <a:pPr algn="r" fontAlgn="ctr"/>
                      <a:r>
                        <a:rPr lang="en-GH" sz="1100">
                          <a:effectLst/>
                        </a:rPr>
                        <a:t>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SpaceX</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dirty="0">
                          <a:effectLst/>
                        </a:rPr>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530540870"/>
                  </a:ext>
                </a:extLst>
              </a:tr>
              <a:tr h="1389136">
                <a:tc>
                  <a:txBody>
                    <a:bodyPr/>
                    <a:lstStyle/>
                    <a:p>
                      <a:pPr algn="r" fontAlgn="ctr"/>
                      <a:r>
                        <a:rPr lang="en-GH" sz="1100">
                          <a:effectLst/>
                        </a:rPr>
                        <a:t>2010-12-08</a:t>
                      </a:r>
                    </a:p>
                  </a:txBody>
                  <a:tcPr marL="55786" marR="55786" marT="27893" marB="27893" anchor="ctr">
                    <a:lnL>
                      <a:noFill/>
                    </a:lnL>
                    <a:lnR>
                      <a:noFill/>
                    </a:lnR>
                    <a:lnT>
                      <a:noFill/>
                    </a:lnT>
                    <a:lnB>
                      <a:noFill/>
                    </a:lnB>
                    <a:solidFill>
                      <a:srgbClr val="FFFFFF"/>
                    </a:solidFill>
                  </a:tcPr>
                </a:tc>
                <a:tc>
                  <a:txBody>
                    <a:bodyPr/>
                    <a:lstStyle/>
                    <a:p>
                      <a:pPr algn="r" fontAlgn="ctr"/>
                      <a:r>
                        <a:rPr lang="en-GH" sz="1100">
                          <a:effectLst/>
                        </a:rPr>
                        <a:t>15:43:00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B0004</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Dragon demo flight C1, two CubeSats, barrel of Brouere cheese</a:t>
                      </a:r>
                    </a:p>
                  </a:txBody>
                  <a:tcPr marL="55786" marR="55786" marT="27893" marB="27893" anchor="ctr">
                    <a:lnL>
                      <a:noFill/>
                    </a:lnL>
                    <a:lnR>
                      <a:noFill/>
                    </a:lnR>
                    <a:lnT>
                      <a:noFill/>
                    </a:lnT>
                    <a:lnB>
                      <a:noFill/>
                    </a:lnB>
                    <a:solidFill>
                      <a:srgbClr val="FFFFFF"/>
                    </a:solidFill>
                  </a:tcPr>
                </a:tc>
                <a:tc>
                  <a:txBody>
                    <a:bodyPr/>
                    <a:lstStyle/>
                    <a:p>
                      <a:pPr algn="r" fontAlgn="ctr"/>
                      <a:r>
                        <a:rPr lang="en-GH" sz="1100">
                          <a:effectLst/>
                        </a:rPr>
                        <a:t>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NASA (COTS) NRO</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Failure (parachute)</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162395650"/>
                  </a:ext>
                </a:extLst>
              </a:tr>
              <a:tr h="496869">
                <a:tc>
                  <a:txBody>
                    <a:bodyPr/>
                    <a:lstStyle/>
                    <a:p>
                      <a:pPr algn="r" fontAlgn="ctr"/>
                      <a:r>
                        <a:rPr lang="en-GH" sz="1100">
                          <a:effectLst/>
                        </a:rPr>
                        <a:t>2012-05-22</a:t>
                      </a:r>
                    </a:p>
                  </a:txBody>
                  <a:tcPr marL="55786" marR="55786" marT="27893" marB="27893" anchor="ctr">
                    <a:lnL>
                      <a:noFill/>
                    </a:lnL>
                    <a:lnR>
                      <a:noFill/>
                    </a:lnR>
                    <a:lnT>
                      <a:noFill/>
                    </a:lnT>
                    <a:lnB>
                      <a:noFill/>
                    </a:lnB>
                    <a:solidFill>
                      <a:srgbClr val="FFFFFF"/>
                    </a:solidFill>
                  </a:tcPr>
                </a:tc>
                <a:tc>
                  <a:txBody>
                    <a:bodyPr/>
                    <a:lstStyle/>
                    <a:p>
                      <a:pPr algn="r" fontAlgn="ctr"/>
                      <a:r>
                        <a:rPr lang="en-GH" sz="1100">
                          <a:effectLst/>
                        </a:rPr>
                        <a:t>7:44:00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B0005</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Dragon demo flight C2</a:t>
                      </a:r>
                    </a:p>
                  </a:txBody>
                  <a:tcPr marL="55786" marR="55786" marT="27893" marB="27893" anchor="ctr">
                    <a:lnL>
                      <a:noFill/>
                    </a:lnL>
                    <a:lnR>
                      <a:noFill/>
                    </a:lnR>
                    <a:lnT>
                      <a:noFill/>
                    </a:lnT>
                    <a:lnB>
                      <a:noFill/>
                    </a:lnB>
                    <a:solidFill>
                      <a:srgbClr val="FFFFFF"/>
                    </a:solidFill>
                  </a:tcPr>
                </a:tc>
                <a:tc>
                  <a:txBody>
                    <a:bodyPr/>
                    <a:lstStyle/>
                    <a:p>
                      <a:pPr algn="r" fontAlgn="ctr"/>
                      <a:r>
                        <a:rPr lang="en-GH" sz="1100">
                          <a:effectLst/>
                        </a:rPr>
                        <a:t>525</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NASA (COTS)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3544890817"/>
                  </a:ext>
                </a:extLst>
              </a:tr>
              <a:tr h="347783">
                <a:tc>
                  <a:txBody>
                    <a:bodyPr/>
                    <a:lstStyle/>
                    <a:p>
                      <a:pPr algn="r" fontAlgn="ctr"/>
                      <a:r>
                        <a:rPr lang="en-GH" sz="1100">
                          <a:effectLst/>
                        </a:rPr>
                        <a:t>2012-10-08</a:t>
                      </a:r>
                    </a:p>
                  </a:txBody>
                  <a:tcPr marL="55786" marR="55786" marT="27893" marB="27893" anchor="ctr">
                    <a:lnL>
                      <a:noFill/>
                    </a:lnL>
                    <a:lnR>
                      <a:noFill/>
                    </a:lnR>
                    <a:lnT>
                      <a:noFill/>
                    </a:lnT>
                    <a:lnB>
                      <a:noFill/>
                    </a:lnB>
                    <a:solidFill>
                      <a:srgbClr val="FFFFFF"/>
                    </a:solidFill>
                  </a:tcPr>
                </a:tc>
                <a:tc>
                  <a:txBody>
                    <a:bodyPr/>
                    <a:lstStyle/>
                    <a:p>
                      <a:pPr algn="r" fontAlgn="ctr"/>
                      <a:r>
                        <a:rPr lang="en-GH" sz="1100">
                          <a:effectLst/>
                        </a:rPr>
                        <a:t>0:35:00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B0006</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SpaceX CRS-1</a:t>
                      </a:r>
                    </a:p>
                  </a:txBody>
                  <a:tcPr marL="55786" marR="55786" marT="27893" marB="27893" anchor="ctr">
                    <a:lnL>
                      <a:noFill/>
                    </a:lnL>
                    <a:lnR>
                      <a:noFill/>
                    </a:lnR>
                    <a:lnT>
                      <a:noFill/>
                    </a:lnT>
                    <a:lnB>
                      <a:noFill/>
                    </a:lnB>
                    <a:solidFill>
                      <a:srgbClr val="FFFFFF"/>
                    </a:solidFill>
                  </a:tcPr>
                </a:tc>
                <a:tc>
                  <a:txBody>
                    <a:bodyPr/>
                    <a:lstStyle/>
                    <a:p>
                      <a:pPr algn="r" fontAlgn="ctr"/>
                      <a:r>
                        <a:rPr lang="en-GH" sz="1100">
                          <a:effectLst/>
                        </a:rPr>
                        <a:t>500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NASA (CRS)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4026799476"/>
                  </a:ext>
                </a:extLst>
              </a:tr>
              <a:tr h="347783">
                <a:tc>
                  <a:txBody>
                    <a:bodyPr/>
                    <a:lstStyle/>
                    <a:p>
                      <a:pPr algn="r" fontAlgn="ctr"/>
                      <a:r>
                        <a:rPr lang="en-GH" sz="1100">
                          <a:effectLst/>
                        </a:rPr>
                        <a:t>2013-03-01</a:t>
                      </a:r>
                    </a:p>
                  </a:txBody>
                  <a:tcPr marL="55786" marR="55786" marT="27893" marB="27893" anchor="ctr">
                    <a:lnL>
                      <a:noFill/>
                    </a:lnL>
                    <a:lnR>
                      <a:noFill/>
                    </a:lnR>
                    <a:lnT>
                      <a:noFill/>
                    </a:lnT>
                    <a:lnB>
                      <a:noFill/>
                    </a:lnB>
                    <a:solidFill>
                      <a:srgbClr val="FFFFFF"/>
                    </a:solidFill>
                  </a:tcPr>
                </a:tc>
                <a:tc>
                  <a:txBody>
                    <a:bodyPr/>
                    <a:lstStyle/>
                    <a:p>
                      <a:pPr algn="r" fontAlgn="ctr"/>
                      <a:r>
                        <a:rPr lang="en-GH" sz="1100">
                          <a:effectLst/>
                        </a:rPr>
                        <a:t>15:10:00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F9 v1.0 B0007</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SpaceX CRS-2</a:t>
                      </a:r>
                    </a:p>
                  </a:txBody>
                  <a:tcPr marL="55786" marR="55786" marT="27893" marB="27893" anchor="ctr">
                    <a:lnL>
                      <a:noFill/>
                    </a:lnL>
                    <a:lnR>
                      <a:noFill/>
                    </a:lnR>
                    <a:lnT>
                      <a:noFill/>
                    </a:lnT>
                    <a:lnB>
                      <a:noFill/>
                    </a:lnB>
                    <a:solidFill>
                      <a:srgbClr val="FFFFFF"/>
                    </a:solidFill>
                  </a:tcPr>
                </a:tc>
                <a:tc>
                  <a:txBody>
                    <a:bodyPr/>
                    <a:lstStyle/>
                    <a:p>
                      <a:pPr algn="r" fontAlgn="ctr"/>
                      <a:r>
                        <a:rPr lang="en-GH" sz="1100">
                          <a:effectLst/>
                        </a:rPr>
                        <a:t>677</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NASA (CRS)</a:t>
                      </a:r>
                    </a:p>
                  </a:txBody>
                  <a:tcPr marL="55786" marR="55786" marT="27893" marB="27893" anchor="ctr">
                    <a:lnL>
                      <a:noFill/>
                    </a:lnL>
                    <a:lnR>
                      <a:noFill/>
                    </a:lnR>
                    <a:lnT>
                      <a:noFill/>
                    </a:lnT>
                    <a:lnB>
                      <a:noFill/>
                    </a:lnB>
                    <a:solidFill>
                      <a:srgbClr val="FFFFFF"/>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FFFFF"/>
                    </a:solidFill>
                  </a:tcPr>
                </a:tc>
                <a:tc>
                  <a:txBody>
                    <a:bodyPr/>
                    <a:lstStyle/>
                    <a:p>
                      <a:pPr algn="r" fontAlgn="ctr"/>
                      <a:r>
                        <a:rPr lang="en-US" sz="1100" dirty="0">
                          <a:effectLst/>
                        </a:rPr>
                        <a:t>No attempt</a:t>
                      </a:r>
                    </a:p>
                  </a:txBody>
                  <a:tcPr marL="55786" marR="55786" marT="27893" marB="27893" anchor="ctr">
                    <a:lnL>
                      <a:noFill/>
                    </a:lnL>
                    <a:lnR>
                      <a:noFill/>
                    </a:lnR>
                    <a:lnT>
                      <a:noFill/>
                    </a:lnT>
                    <a:lnB>
                      <a:noFill/>
                    </a:lnB>
                    <a:solidFill>
                      <a:srgbClr val="FFFFFF"/>
                    </a:solidFill>
                  </a:tcPr>
                </a:tc>
                <a:extLst>
                  <a:ext uri="{0D108BD9-81ED-4DB2-BD59-A6C34878D82A}">
                    <a16:rowId xmlns:a16="http://schemas.microsoft.com/office/drawing/2014/main" val="2235185332"/>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1CF7-318B-41C9-9F67-7530EFC8D0DF}"/>
              </a:ext>
            </a:extLst>
          </p:cNvPr>
          <p:cNvSpPr>
            <a:spLocks noGrp="1"/>
          </p:cNvSpPr>
          <p:nvPr>
            <p:ph type="title"/>
          </p:nvPr>
        </p:nvSpPr>
        <p:spPr/>
        <p:txBody>
          <a:bodyPr/>
          <a:lstStyle/>
          <a:p>
            <a:r>
              <a:rPr lang="en-US" dirty="0">
                <a:solidFill>
                  <a:srgbClr val="0B49CB"/>
                </a:solidFill>
                <a:latin typeface="Abadi"/>
              </a:rPr>
              <a:t>Launch Site Names Begin with 'CCA</a:t>
            </a:r>
            <a:endParaRPr lang="LID4096" dirty="0"/>
          </a:p>
        </p:txBody>
      </p:sp>
      <p:sp>
        <p:nvSpPr>
          <p:cNvPr id="3" name="Content Placeholder 2">
            <a:extLst>
              <a:ext uri="{FF2B5EF4-FFF2-40B4-BE49-F238E27FC236}">
                <a16:creationId xmlns:a16="http://schemas.microsoft.com/office/drawing/2014/main" id="{BB616C84-2E96-44CC-A0D7-96876FA229C1}"/>
              </a:ext>
            </a:extLst>
          </p:cNvPr>
          <p:cNvSpPr>
            <a:spLocks noGrp="1"/>
          </p:cNvSpPr>
          <p:nvPr>
            <p:ph idx="1"/>
          </p:nvPr>
        </p:nvSpPr>
        <p:spPr>
          <a:xfrm>
            <a:off x="838200" y="1825624"/>
            <a:ext cx="10515600" cy="5032375"/>
          </a:xfrm>
        </p:spPr>
        <p:txBody>
          <a:bodyPr/>
          <a:lstStyle/>
          <a:p>
            <a:r>
              <a:rPr lang="en-US" dirty="0"/>
              <a:t>This query filters and retrieves </a:t>
            </a:r>
            <a:r>
              <a:rPr lang="en-US" b="1" dirty="0"/>
              <a:t>records where the launch site name begins with “CCA”</a:t>
            </a:r>
            <a:r>
              <a:rPr lang="en-US" dirty="0"/>
              <a:t>, indicating launches from C</a:t>
            </a:r>
            <a:r>
              <a:rPr lang="en-US" b="1" dirty="0"/>
              <a:t>ape Canaveral Air Force Station (CCAFS)</a:t>
            </a:r>
            <a:r>
              <a:rPr lang="en-US" dirty="0"/>
              <a:t>. Using LIKE 'CCA%’ allows us to match all site names starting with "CCA". Only the </a:t>
            </a:r>
            <a:r>
              <a:rPr lang="en-US" b="1" dirty="0"/>
              <a:t>first 5 matching records</a:t>
            </a:r>
            <a:r>
              <a:rPr lang="en-US" dirty="0"/>
              <a:t> are shown using LIMIT 5 for brevity</a:t>
            </a:r>
            <a:endParaRPr lang="LID4096" dirty="0"/>
          </a:p>
        </p:txBody>
      </p:sp>
    </p:spTree>
    <p:extLst>
      <p:ext uri="{BB962C8B-B14F-4D97-AF65-F5344CB8AC3E}">
        <p14:creationId xmlns:p14="http://schemas.microsoft.com/office/powerpoint/2010/main" val="1569575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SUM("</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_")AS </a:t>
            </a:r>
            <a:r>
              <a:rPr lang="en-US" sz="2200" dirty="0" err="1">
                <a:solidFill>
                  <a:schemeClr val="accent3">
                    <a:lumMod val="25000"/>
                  </a:schemeClr>
                </a:solidFill>
                <a:latin typeface="Abadi" panose="020B0604020104020204" pitchFamily="34" charset="0"/>
              </a:rPr>
              <a:t>Total_Payload_Mass</a:t>
            </a:r>
            <a:r>
              <a:rPr lang="en-US" sz="2200" dirty="0">
                <a:solidFill>
                  <a:schemeClr val="accent3">
                    <a:lumMod val="25000"/>
                  </a:schemeClr>
                </a:solidFill>
                <a:latin typeface="Abadi" panose="020B0604020104020204" pitchFamily="34" charset="0"/>
              </a:rPr>
              <a:t> FROM SPACEXTABLE WHERE "Customer" = 'NASA (CRS)’;</a:t>
            </a:r>
          </a:p>
          <a:p>
            <a:pPr>
              <a:lnSpc>
                <a:spcPct val="100000"/>
              </a:lnSpc>
              <a:spcBef>
                <a:spcPts val="1400"/>
              </a:spcBef>
            </a:pPr>
            <a:r>
              <a:rPr lang="en-US" sz="2200" dirty="0">
                <a:solidFill>
                  <a:schemeClr val="accent3">
                    <a:lumMod val="25000"/>
                  </a:schemeClr>
                </a:solidFill>
                <a:latin typeface="Abadi" panose="020B0604020104020204" pitchFamily="34" charset="0"/>
              </a:rPr>
              <a:t>OUTPUT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3200" b="1" i="1" u="sng" dirty="0">
                <a:solidFill>
                  <a:schemeClr val="accent3">
                    <a:lumMod val="25000"/>
                  </a:schemeClr>
                </a:solidFill>
                <a:latin typeface="Abadi" panose="020B0604020104020204" pitchFamily="34" charset="0"/>
              </a:rPr>
              <a:t>Note</a:t>
            </a:r>
          </a:p>
          <a:p>
            <a:pPr>
              <a:lnSpc>
                <a:spcPct val="100000"/>
              </a:lnSpc>
              <a:spcBef>
                <a:spcPts val="1400"/>
              </a:spcBef>
            </a:pPr>
            <a:r>
              <a:rPr lang="en-US" sz="2200" dirty="0">
                <a:solidFill>
                  <a:schemeClr val="accent3">
                    <a:lumMod val="25000"/>
                  </a:schemeClr>
                </a:solidFill>
                <a:latin typeface="Abadi" panose="020B0604020104020204" pitchFamily="34" charset="0"/>
              </a:rPr>
              <a:t>Both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are magic commands used with </a:t>
            </a:r>
            <a:r>
              <a:rPr lang="en-US" sz="2200" dirty="0" err="1">
                <a:solidFill>
                  <a:schemeClr val="accent3">
                    <a:lumMod val="25000"/>
                  </a:schemeClr>
                </a:solidFill>
                <a:latin typeface="Abadi" panose="020B0604020104020204" pitchFamily="34" charset="0"/>
              </a:rPr>
              <a:t>ipython-sql</a:t>
            </a:r>
            <a:r>
              <a:rPr lang="en-US" sz="2200" dirty="0">
                <a:solidFill>
                  <a:schemeClr val="accent3">
                    <a:lumMod val="25000"/>
                  </a:schemeClr>
                </a:solidFill>
                <a:latin typeface="Abadi" panose="020B0604020104020204" pitchFamily="34" charset="0"/>
              </a:rPr>
              <a:t> extension to run SQL queries within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9" name="Table 8">
            <a:extLst>
              <a:ext uri="{FF2B5EF4-FFF2-40B4-BE49-F238E27FC236}">
                <a16:creationId xmlns:a16="http://schemas.microsoft.com/office/drawing/2014/main" id="{67A7ABED-6C1D-4434-8385-0E12956CB2B3}"/>
              </a:ext>
            </a:extLst>
          </p:cNvPr>
          <p:cNvGraphicFramePr>
            <a:graphicFrameLocks noGrp="1"/>
          </p:cNvGraphicFramePr>
          <p:nvPr>
            <p:extLst>
              <p:ext uri="{D42A27DB-BD31-4B8C-83A1-F6EECF244321}">
                <p14:modId xmlns:p14="http://schemas.microsoft.com/office/powerpoint/2010/main" val="2679781037"/>
              </p:ext>
            </p:extLst>
          </p:nvPr>
        </p:nvGraphicFramePr>
        <p:xfrm>
          <a:off x="838200" y="3143250"/>
          <a:ext cx="2686050" cy="1223804"/>
        </p:xfrm>
        <a:graphic>
          <a:graphicData uri="http://schemas.openxmlformats.org/drawingml/2006/table">
            <a:tbl>
              <a:tblPr/>
              <a:tblGrid>
                <a:gridCol w="2686050">
                  <a:extLst>
                    <a:ext uri="{9D8B030D-6E8A-4147-A177-3AD203B41FA5}">
                      <a16:colId xmlns:a16="http://schemas.microsoft.com/office/drawing/2014/main" val="366942631"/>
                    </a:ext>
                  </a:extLst>
                </a:gridCol>
              </a:tblGrid>
              <a:tr h="611902">
                <a:tc>
                  <a:txBody>
                    <a:bodyPr/>
                    <a:lstStyle/>
                    <a:p>
                      <a:pPr algn="r" fontAlgn="ctr"/>
                      <a:r>
                        <a:rPr lang="en-US" b="1" dirty="0" err="1">
                          <a:effectLst/>
                        </a:rPr>
                        <a:t>Total_Payload_Mass</a:t>
                      </a:r>
                      <a:endParaRPr lang="en-US" b="1"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1186183885"/>
                  </a:ext>
                </a:extLst>
              </a:tr>
              <a:tr h="611902">
                <a:tc>
                  <a:txBody>
                    <a:bodyPr/>
                    <a:lstStyle/>
                    <a:p>
                      <a:pPr algn="r" fontAlgn="ctr"/>
                      <a:r>
                        <a:rPr lang="en-GH" dirty="0">
                          <a:effectLst/>
                        </a:rPr>
                        <a:t>45596</a:t>
                      </a:r>
                    </a:p>
                  </a:txBody>
                  <a:tcPr anchor="ctr">
                    <a:lnL>
                      <a:noFill/>
                    </a:lnL>
                    <a:lnR>
                      <a:noFill/>
                    </a:lnR>
                    <a:lnT>
                      <a:noFill/>
                    </a:lnT>
                    <a:lnB>
                      <a:noFill/>
                    </a:lnB>
                    <a:solidFill>
                      <a:srgbClr val="FFFFFF"/>
                    </a:solidFill>
                  </a:tcPr>
                </a:tc>
                <a:extLst>
                  <a:ext uri="{0D108BD9-81ED-4DB2-BD59-A6C34878D82A}">
                    <a16:rowId xmlns:a16="http://schemas.microsoft.com/office/drawing/2014/main" val="2448040774"/>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15AC3-DBC3-4EE0-99A0-9122B4349069}"/>
              </a:ext>
            </a:extLst>
          </p:cNvPr>
          <p:cNvSpPr>
            <a:spLocks noGrp="1"/>
          </p:cNvSpPr>
          <p:nvPr>
            <p:ph type="title"/>
          </p:nvPr>
        </p:nvSpPr>
        <p:spPr/>
        <p:txBody>
          <a:bodyPr/>
          <a:lstStyle/>
          <a:p>
            <a:r>
              <a:rPr lang="en-US" dirty="0">
                <a:solidFill>
                  <a:srgbClr val="0B49CB"/>
                </a:solidFill>
                <a:latin typeface="Abadi"/>
              </a:rPr>
              <a:t>Total Payload Mass</a:t>
            </a:r>
            <a:br>
              <a:rPr lang="en-US" dirty="0">
                <a:solidFill>
                  <a:srgbClr val="0B49CB"/>
                </a:solidFill>
                <a:latin typeface="Abadi"/>
              </a:rPr>
            </a:br>
            <a:endParaRPr lang="LID4096" dirty="0"/>
          </a:p>
        </p:txBody>
      </p:sp>
      <p:sp>
        <p:nvSpPr>
          <p:cNvPr id="3" name="Content Placeholder 2">
            <a:extLst>
              <a:ext uri="{FF2B5EF4-FFF2-40B4-BE49-F238E27FC236}">
                <a16:creationId xmlns:a16="http://schemas.microsoft.com/office/drawing/2014/main" id="{AC6BDB5A-79A0-4DE9-8217-AA4CA39B0F73}"/>
              </a:ext>
            </a:extLst>
          </p:cNvPr>
          <p:cNvSpPr>
            <a:spLocks noGrp="1"/>
          </p:cNvSpPr>
          <p:nvPr>
            <p:ph idx="1"/>
          </p:nvPr>
        </p:nvSpPr>
        <p:spPr/>
        <p:txBody>
          <a:bodyPr/>
          <a:lstStyle/>
          <a:p>
            <a:r>
              <a:rPr lang="en-US" dirty="0"/>
              <a:t>This query </a:t>
            </a:r>
            <a:r>
              <a:rPr lang="en-US" b="1" dirty="0"/>
              <a:t>calculates the total payload mass</a:t>
            </a:r>
            <a:r>
              <a:rPr lang="en-US" dirty="0"/>
              <a:t> (in kilograms) carried by all </a:t>
            </a:r>
            <a:r>
              <a:rPr lang="en-US" b="1" dirty="0"/>
              <a:t>SpaceX launches involving NASA as a customer. </a:t>
            </a:r>
            <a:r>
              <a:rPr lang="en-US" dirty="0"/>
              <a:t>The</a:t>
            </a:r>
            <a:r>
              <a:rPr lang="en-US" b="1" dirty="0"/>
              <a:t> WHERE </a:t>
            </a:r>
            <a:r>
              <a:rPr lang="en-US" dirty="0"/>
              <a:t>FILTERS only customer with "NASA" in their name. </a:t>
            </a:r>
          </a:p>
          <a:p>
            <a:r>
              <a:rPr lang="en-US" dirty="0"/>
              <a:t>The SUM() function adds up the payloads for those missions.</a:t>
            </a:r>
            <a:endParaRPr lang="LID4096" dirty="0"/>
          </a:p>
        </p:txBody>
      </p:sp>
    </p:spTree>
    <p:extLst>
      <p:ext uri="{BB962C8B-B14F-4D97-AF65-F5344CB8AC3E}">
        <p14:creationId xmlns:p14="http://schemas.microsoft.com/office/powerpoint/2010/main" val="1335284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1600"/>
            <a:ext cx="11021940" cy="4805363"/>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AVG("</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FROM SPACEXTABLE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t>This query </a:t>
            </a:r>
            <a:r>
              <a:rPr lang="en-US" sz="2400" b="1" dirty="0"/>
              <a:t>calculates the average payload mass</a:t>
            </a:r>
            <a:r>
              <a:rPr lang="en-US" sz="2400" dirty="0"/>
              <a:t> (in kilograms) for all launches that used the </a:t>
            </a:r>
            <a:r>
              <a:rPr lang="en-US" sz="2400" b="1" dirty="0"/>
              <a:t>F9 v1.1 booster version</a:t>
            </a:r>
            <a:r>
              <a:rPr lang="en-US" sz="2400" dirty="0"/>
              <a:t>. The AVG() function computes the mean value of the "Payload Mass (kg)" column, filtered only for rows where "Booster Version" is 'F9 v1.1’ </a:t>
            </a:r>
          </a:p>
          <a:p>
            <a:pPr>
              <a:lnSpc>
                <a:spcPct val="100000"/>
              </a:lnSpc>
              <a:spcBef>
                <a:spcPts val="1400"/>
              </a:spcBef>
            </a:pPr>
            <a:r>
              <a:rPr lang="en-US" sz="3200" b="1" i="1" u="sng" dirty="0">
                <a:solidFill>
                  <a:schemeClr val="accent3">
                    <a:lumMod val="25000"/>
                  </a:schemeClr>
                </a:solidFill>
                <a:latin typeface="Abadi" panose="020B0604020104020204" pitchFamily="34" charset="0"/>
              </a:rPr>
              <a:t>Note</a:t>
            </a:r>
          </a:p>
          <a:p>
            <a:pPr>
              <a:lnSpc>
                <a:spcPct val="100000"/>
              </a:lnSpc>
              <a:spcBef>
                <a:spcPts val="1400"/>
              </a:spcBef>
            </a:pPr>
            <a:r>
              <a:rPr lang="en-US" sz="2200" dirty="0">
                <a:solidFill>
                  <a:schemeClr val="accent3">
                    <a:lumMod val="25000"/>
                  </a:schemeClr>
                </a:solidFill>
                <a:latin typeface="Abadi" panose="020B0604020104020204" pitchFamily="34" charset="0"/>
              </a:rPr>
              <a:t>Both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are magic commands used with </a:t>
            </a:r>
            <a:r>
              <a:rPr lang="en-US" sz="2200" dirty="0" err="1">
                <a:solidFill>
                  <a:schemeClr val="accent3">
                    <a:lumMod val="25000"/>
                  </a:schemeClr>
                </a:solidFill>
                <a:latin typeface="Abadi" panose="020B0604020104020204" pitchFamily="34" charset="0"/>
              </a:rPr>
              <a:t>ipython-sql</a:t>
            </a:r>
            <a:r>
              <a:rPr lang="en-US" sz="2200" dirty="0">
                <a:solidFill>
                  <a:schemeClr val="accent3">
                    <a:lumMod val="25000"/>
                  </a:schemeClr>
                </a:solidFill>
                <a:latin typeface="Abadi" panose="020B0604020104020204" pitchFamily="34" charset="0"/>
              </a:rPr>
              <a:t> extension to run SQL queries within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a:extLst>
              <a:ext uri="{FF2B5EF4-FFF2-40B4-BE49-F238E27FC236}">
                <a16:creationId xmlns:a16="http://schemas.microsoft.com/office/drawing/2014/main" id="{5BD79517-AAD2-48D9-BE3A-C2ED1922D889}"/>
              </a:ext>
            </a:extLst>
          </p:cNvPr>
          <p:cNvGraphicFramePr>
            <a:graphicFrameLocks noGrp="1"/>
          </p:cNvGraphicFramePr>
          <p:nvPr>
            <p:extLst>
              <p:ext uri="{D42A27DB-BD31-4B8C-83A1-F6EECF244321}">
                <p14:modId xmlns:p14="http://schemas.microsoft.com/office/powerpoint/2010/main" val="256322248"/>
              </p:ext>
            </p:extLst>
          </p:nvPr>
        </p:nvGraphicFramePr>
        <p:xfrm>
          <a:off x="770011" y="2228850"/>
          <a:ext cx="3478139" cy="952500"/>
        </p:xfrm>
        <a:graphic>
          <a:graphicData uri="http://schemas.openxmlformats.org/drawingml/2006/table">
            <a:tbl>
              <a:tblPr/>
              <a:tblGrid>
                <a:gridCol w="3478139">
                  <a:extLst>
                    <a:ext uri="{9D8B030D-6E8A-4147-A177-3AD203B41FA5}">
                      <a16:colId xmlns:a16="http://schemas.microsoft.com/office/drawing/2014/main" val="4148392793"/>
                    </a:ext>
                  </a:extLst>
                </a:gridCol>
              </a:tblGrid>
              <a:tr h="476250">
                <a:tc>
                  <a:txBody>
                    <a:bodyPr/>
                    <a:lstStyle/>
                    <a:p>
                      <a:pPr algn="r" fontAlgn="ctr"/>
                      <a:r>
                        <a:rPr lang="en-US" b="1">
                          <a:effectLst/>
                        </a:rPr>
                        <a:t>AVG(Payload_Mass__kg_)</a:t>
                      </a:r>
                    </a:p>
                  </a:txBody>
                  <a:tcPr anchor="ctr">
                    <a:lnL>
                      <a:noFill/>
                    </a:lnL>
                    <a:lnR>
                      <a:noFill/>
                    </a:lnR>
                    <a:lnT>
                      <a:noFill/>
                    </a:lnT>
                    <a:lnB>
                      <a:noFill/>
                    </a:lnB>
                  </a:tcPr>
                </a:tc>
                <a:extLst>
                  <a:ext uri="{0D108BD9-81ED-4DB2-BD59-A6C34878D82A}">
                    <a16:rowId xmlns:a16="http://schemas.microsoft.com/office/drawing/2014/main" val="847725944"/>
                  </a:ext>
                </a:extLst>
              </a:tr>
              <a:tr h="476250">
                <a:tc>
                  <a:txBody>
                    <a:bodyPr/>
                    <a:lstStyle/>
                    <a:p>
                      <a:pPr algn="r" fontAlgn="ctr"/>
                      <a:r>
                        <a:rPr lang="en-GH" dirty="0">
                          <a:effectLst/>
                        </a:rPr>
                        <a:t>2928.4</a:t>
                      </a:r>
                    </a:p>
                  </a:txBody>
                  <a:tcPr anchor="ctr">
                    <a:lnL>
                      <a:noFill/>
                    </a:lnL>
                    <a:lnR>
                      <a:noFill/>
                    </a:lnR>
                    <a:lnT>
                      <a:noFill/>
                    </a:lnT>
                    <a:lnB>
                      <a:noFill/>
                    </a:lnB>
                  </a:tcPr>
                </a:tc>
                <a:extLst>
                  <a:ext uri="{0D108BD9-81ED-4DB2-BD59-A6C34878D82A}">
                    <a16:rowId xmlns:a16="http://schemas.microsoft.com/office/drawing/2014/main" val="361397486"/>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2550"/>
            <a:ext cx="11155290" cy="55054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MIN(Date)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SELECT MIN(Date): This finds the earliest date (the first occurrence) in the Date column FROM SPACEXTABLE: The query runs on the table named SPACEXTABLE, which holds your SpaceX launch data,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 This filters the rows to only those where the landing was successful and occurred on a ground pad.</a:t>
            </a:r>
          </a:p>
          <a:p>
            <a:pPr>
              <a:lnSpc>
                <a:spcPct val="100000"/>
              </a:lnSpc>
              <a:spcBef>
                <a:spcPts val="1400"/>
              </a:spcBef>
            </a:pPr>
            <a:r>
              <a:rPr lang="en-US" sz="2200" dirty="0">
                <a:solidFill>
                  <a:schemeClr val="accent3">
                    <a:lumMod val="25000"/>
                  </a:schemeClr>
                </a:solidFill>
                <a:latin typeface="Abadi" panose="020B0604020104020204" pitchFamily="34" charset="0"/>
              </a:rPr>
              <a:t>The earliest successful landing on a ground pad was on 2015-12-22.</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8" name="Table 7">
            <a:extLst>
              <a:ext uri="{FF2B5EF4-FFF2-40B4-BE49-F238E27FC236}">
                <a16:creationId xmlns:a16="http://schemas.microsoft.com/office/drawing/2014/main" id="{560FF804-DC4F-468F-9486-841F55E09978}"/>
              </a:ext>
            </a:extLst>
          </p:cNvPr>
          <p:cNvGraphicFramePr>
            <a:graphicFrameLocks noGrp="1"/>
          </p:cNvGraphicFramePr>
          <p:nvPr>
            <p:extLst>
              <p:ext uri="{D42A27DB-BD31-4B8C-83A1-F6EECF244321}">
                <p14:modId xmlns:p14="http://schemas.microsoft.com/office/powerpoint/2010/main" val="1466685641"/>
              </p:ext>
            </p:extLst>
          </p:nvPr>
        </p:nvGraphicFramePr>
        <p:xfrm>
          <a:off x="838200" y="2076450"/>
          <a:ext cx="2343150" cy="838200"/>
        </p:xfrm>
        <a:graphic>
          <a:graphicData uri="http://schemas.openxmlformats.org/drawingml/2006/table">
            <a:tbl>
              <a:tblPr/>
              <a:tblGrid>
                <a:gridCol w="2343150">
                  <a:extLst>
                    <a:ext uri="{9D8B030D-6E8A-4147-A177-3AD203B41FA5}">
                      <a16:colId xmlns:a16="http://schemas.microsoft.com/office/drawing/2014/main" val="1368316058"/>
                    </a:ext>
                  </a:extLst>
                </a:gridCol>
              </a:tblGrid>
              <a:tr h="419100">
                <a:tc>
                  <a:txBody>
                    <a:bodyPr/>
                    <a:lstStyle/>
                    <a:p>
                      <a:pPr algn="r" fontAlgn="ctr"/>
                      <a:r>
                        <a:rPr lang="en-US" b="1" u="sng" dirty="0">
                          <a:effectLst/>
                        </a:rPr>
                        <a:t>MIN(Date)</a:t>
                      </a:r>
                    </a:p>
                  </a:txBody>
                  <a:tcPr anchor="ctr">
                    <a:lnL>
                      <a:noFill/>
                    </a:lnL>
                    <a:lnR>
                      <a:noFill/>
                    </a:lnR>
                    <a:lnT>
                      <a:noFill/>
                    </a:lnT>
                    <a:lnB>
                      <a:noFill/>
                    </a:lnB>
                    <a:solidFill>
                      <a:srgbClr val="FFFFFF"/>
                    </a:solidFill>
                  </a:tcPr>
                </a:tc>
                <a:extLst>
                  <a:ext uri="{0D108BD9-81ED-4DB2-BD59-A6C34878D82A}">
                    <a16:rowId xmlns:a16="http://schemas.microsoft.com/office/drawing/2014/main" val="1173014877"/>
                  </a:ext>
                </a:extLst>
              </a:tr>
              <a:tr h="419100">
                <a:tc>
                  <a:txBody>
                    <a:bodyPr/>
                    <a:lstStyle/>
                    <a:p>
                      <a:pPr algn="r" fontAlgn="ctr"/>
                      <a:r>
                        <a:rPr lang="en-GH" dirty="0">
                          <a:effectLst/>
                        </a:rPr>
                        <a:t>2015-12-22</a:t>
                      </a:r>
                    </a:p>
                  </a:txBody>
                  <a:tcPr anchor="ctr">
                    <a:lnL>
                      <a:noFill/>
                    </a:lnL>
                    <a:lnR>
                      <a:noFill/>
                    </a:lnR>
                    <a:lnT>
                      <a:noFill/>
                    </a:lnT>
                    <a:lnB>
                      <a:noFill/>
                    </a:lnB>
                    <a:solidFill>
                      <a:srgbClr val="FFFFFF"/>
                    </a:solidFill>
                  </a:tcPr>
                </a:tc>
                <a:extLst>
                  <a:ext uri="{0D108BD9-81ED-4DB2-BD59-A6C34878D82A}">
                    <a16:rowId xmlns:a16="http://schemas.microsoft.com/office/drawing/2014/main" val="2130728883"/>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2550"/>
            <a:ext cx="10964790" cy="550545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&gt; 4000 AND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&lt; 6000;</a:t>
            </a:r>
          </a:p>
          <a:p>
            <a:pPr>
              <a:lnSpc>
                <a:spcPct val="100000"/>
              </a:lnSpc>
              <a:spcBef>
                <a:spcPts val="1400"/>
              </a:spcBef>
            </a:pPr>
            <a:r>
              <a:rPr lang="en-US" sz="2200" dirty="0">
                <a:solidFill>
                  <a:schemeClr val="accent3">
                    <a:lumMod val="25000"/>
                  </a:schemeClr>
                </a:solidFill>
                <a:latin typeface="Abadi" panose="020B0604020104020204" pitchFamily="34" charset="0"/>
              </a:rPr>
              <a:t>OUTCOME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3" name="Table 2">
            <a:extLst>
              <a:ext uri="{FF2B5EF4-FFF2-40B4-BE49-F238E27FC236}">
                <a16:creationId xmlns:a16="http://schemas.microsoft.com/office/drawing/2014/main" id="{D138229D-206D-4961-AB0B-84FE77374DB8}"/>
              </a:ext>
            </a:extLst>
          </p:cNvPr>
          <p:cNvGraphicFramePr>
            <a:graphicFrameLocks noGrp="1"/>
          </p:cNvGraphicFramePr>
          <p:nvPr>
            <p:extLst>
              <p:ext uri="{D42A27DB-BD31-4B8C-83A1-F6EECF244321}">
                <p14:modId xmlns:p14="http://schemas.microsoft.com/office/powerpoint/2010/main" val="3869522641"/>
              </p:ext>
            </p:extLst>
          </p:nvPr>
        </p:nvGraphicFramePr>
        <p:xfrm>
          <a:off x="838200" y="2895600"/>
          <a:ext cx="1828800" cy="1828800"/>
        </p:xfrm>
        <a:graphic>
          <a:graphicData uri="http://schemas.openxmlformats.org/drawingml/2006/table">
            <a:tbl>
              <a:tblPr/>
              <a:tblGrid>
                <a:gridCol w="1828800">
                  <a:extLst>
                    <a:ext uri="{9D8B030D-6E8A-4147-A177-3AD203B41FA5}">
                      <a16:colId xmlns:a16="http://schemas.microsoft.com/office/drawing/2014/main" val="3722244619"/>
                    </a:ext>
                  </a:extLst>
                </a:gridCol>
              </a:tblGrid>
              <a:tr h="335280">
                <a:tc>
                  <a:txBody>
                    <a:bodyPr/>
                    <a:lstStyle/>
                    <a:p>
                      <a:pPr algn="r" fontAlgn="ctr"/>
                      <a:r>
                        <a:rPr lang="en-US" b="1" dirty="0" err="1">
                          <a:effectLst/>
                        </a:rPr>
                        <a:t>Booster_Version</a:t>
                      </a:r>
                      <a:endParaRPr lang="en-US" b="1"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892951664"/>
                  </a:ext>
                </a:extLst>
              </a:tr>
              <a:tr h="335280">
                <a:tc>
                  <a:txBody>
                    <a:bodyPr/>
                    <a:lstStyle/>
                    <a:p>
                      <a:pPr algn="r" fontAlgn="ctr"/>
                      <a:r>
                        <a:rPr lang="en-US" dirty="0">
                          <a:effectLst/>
                        </a:rPr>
                        <a:t>F9 FT B1022</a:t>
                      </a:r>
                    </a:p>
                  </a:txBody>
                  <a:tcPr anchor="ctr">
                    <a:lnL>
                      <a:noFill/>
                    </a:lnL>
                    <a:lnR>
                      <a:noFill/>
                    </a:lnR>
                    <a:lnT>
                      <a:noFill/>
                    </a:lnT>
                    <a:lnB>
                      <a:noFill/>
                    </a:lnB>
                    <a:solidFill>
                      <a:srgbClr val="FFFFFF"/>
                    </a:solidFill>
                  </a:tcPr>
                </a:tc>
                <a:extLst>
                  <a:ext uri="{0D108BD9-81ED-4DB2-BD59-A6C34878D82A}">
                    <a16:rowId xmlns:a16="http://schemas.microsoft.com/office/drawing/2014/main" val="1021237185"/>
                  </a:ext>
                </a:extLst>
              </a:tr>
              <a:tr h="335280">
                <a:tc>
                  <a:txBody>
                    <a:bodyPr/>
                    <a:lstStyle/>
                    <a:p>
                      <a:pPr algn="r" fontAlgn="ctr"/>
                      <a:r>
                        <a:rPr lang="en-US">
                          <a:effectLst/>
                        </a:rPr>
                        <a:t>F9 FT B1026</a:t>
                      </a:r>
                    </a:p>
                  </a:txBody>
                  <a:tcPr anchor="ctr">
                    <a:lnL>
                      <a:noFill/>
                    </a:lnL>
                    <a:lnR>
                      <a:noFill/>
                    </a:lnR>
                    <a:lnT>
                      <a:noFill/>
                    </a:lnT>
                    <a:lnB>
                      <a:noFill/>
                    </a:lnB>
                    <a:solidFill>
                      <a:srgbClr val="FFFFFF"/>
                    </a:solidFill>
                  </a:tcPr>
                </a:tc>
                <a:extLst>
                  <a:ext uri="{0D108BD9-81ED-4DB2-BD59-A6C34878D82A}">
                    <a16:rowId xmlns:a16="http://schemas.microsoft.com/office/drawing/2014/main" val="2436467384"/>
                  </a:ext>
                </a:extLst>
              </a:tr>
              <a:tr h="335280">
                <a:tc>
                  <a:txBody>
                    <a:bodyPr/>
                    <a:lstStyle/>
                    <a:p>
                      <a:pPr algn="r" fontAlgn="ctr"/>
                      <a:r>
                        <a:rPr lang="en-US">
                          <a:effectLst/>
                        </a:rPr>
                        <a:t>F9 FT B1021.2</a:t>
                      </a:r>
                    </a:p>
                  </a:txBody>
                  <a:tcPr anchor="ctr">
                    <a:lnL>
                      <a:noFill/>
                    </a:lnL>
                    <a:lnR>
                      <a:noFill/>
                    </a:lnR>
                    <a:lnT>
                      <a:noFill/>
                    </a:lnT>
                    <a:lnB>
                      <a:noFill/>
                    </a:lnB>
                    <a:solidFill>
                      <a:srgbClr val="FFFFFF"/>
                    </a:solidFill>
                  </a:tcPr>
                </a:tc>
                <a:extLst>
                  <a:ext uri="{0D108BD9-81ED-4DB2-BD59-A6C34878D82A}">
                    <a16:rowId xmlns:a16="http://schemas.microsoft.com/office/drawing/2014/main" val="1962484148"/>
                  </a:ext>
                </a:extLst>
              </a:tr>
              <a:tr h="335280">
                <a:tc>
                  <a:txBody>
                    <a:bodyPr/>
                    <a:lstStyle/>
                    <a:p>
                      <a:pPr algn="r" fontAlgn="ctr"/>
                      <a:r>
                        <a:rPr lang="en-US" dirty="0">
                          <a:effectLst/>
                        </a:rPr>
                        <a:t>F9 FT B1031.2</a:t>
                      </a:r>
                    </a:p>
                  </a:txBody>
                  <a:tcPr anchor="ctr">
                    <a:lnL>
                      <a:noFill/>
                    </a:lnL>
                    <a:lnR>
                      <a:noFill/>
                    </a:lnR>
                    <a:lnT>
                      <a:noFill/>
                    </a:lnT>
                    <a:lnB>
                      <a:noFill/>
                    </a:lnB>
                    <a:solidFill>
                      <a:srgbClr val="FFFFFF"/>
                    </a:solidFill>
                  </a:tcPr>
                </a:tc>
                <a:extLst>
                  <a:ext uri="{0D108BD9-81ED-4DB2-BD59-A6C34878D82A}">
                    <a16:rowId xmlns:a16="http://schemas.microsoft.com/office/drawing/2014/main" val="1025601794"/>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4B92-A35E-4F0C-A316-00910A5078B0}"/>
              </a:ext>
            </a:extLst>
          </p:cNvPr>
          <p:cNvSpPr>
            <a:spLocks noGrp="1"/>
          </p:cNvSpPr>
          <p:nvPr>
            <p:ph type="title"/>
          </p:nvPr>
        </p:nvSpPr>
        <p:spPr/>
        <p:txBody>
          <a:bodyPr/>
          <a:lstStyle/>
          <a:p>
            <a:r>
              <a:rPr lang="en-US" dirty="0">
                <a:solidFill>
                  <a:srgbClr val="0B49CB"/>
                </a:solidFill>
                <a:latin typeface="Abadi"/>
              </a:rPr>
              <a:t>Successful Drone Ship Landing with Payload between 4000 and 6000</a:t>
            </a:r>
            <a:br>
              <a:rPr lang="en-US" dirty="0">
                <a:solidFill>
                  <a:srgbClr val="0B49CB"/>
                </a:solidFill>
                <a:latin typeface="Abadi"/>
              </a:rPr>
            </a:br>
            <a:endParaRPr lang="LID4096" dirty="0"/>
          </a:p>
        </p:txBody>
      </p:sp>
      <p:sp>
        <p:nvSpPr>
          <p:cNvPr id="3" name="Content Placeholder 2">
            <a:extLst>
              <a:ext uri="{FF2B5EF4-FFF2-40B4-BE49-F238E27FC236}">
                <a16:creationId xmlns:a16="http://schemas.microsoft.com/office/drawing/2014/main" id="{2B5C5D32-7596-4E61-A54F-3596F4BB80E6}"/>
              </a:ext>
            </a:extLst>
          </p:cNvPr>
          <p:cNvSpPr>
            <a:spLocks noGrp="1"/>
          </p:cNvSpPr>
          <p:nvPr>
            <p:ph idx="1"/>
          </p:nvPr>
        </p:nvSpPr>
        <p:spPr/>
        <p:txBody>
          <a:bodyPr/>
          <a:lstStyle/>
          <a:p>
            <a:r>
              <a:rPr lang="en-US" sz="2400" dirty="0"/>
              <a:t>.SELECT "</a:t>
            </a:r>
            <a:r>
              <a:rPr lang="en-US" sz="2400" dirty="0" err="1"/>
              <a:t>Booster_Version":This</a:t>
            </a:r>
            <a:r>
              <a:rPr lang="en-US" sz="2400" dirty="0"/>
              <a:t> tells the database to retrieve only the Booster Version column from the result.</a:t>
            </a:r>
          </a:p>
          <a:p>
            <a:r>
              <a:rPr lang="en-US" sz="2400" dirty="0"/>
              <a:t>FROM </a:t>
            </a:r>
            <a:r>
              <a:rPr lang="en-US" sz="2400" dirty="0" err="1"/>
              <a:t>SPACEXTABLE:This</a:t>
            </a:r>
            <a:r>
              <a:rPr lang="en-US" sz="2400" dirty="0"/>
              <a:t> specifies the data table we are querying from SPACEXTABLE.</a:t>
            </a:r>
          </a:p>
          <a:p>
            <a:r>
              <a:rPr lang="en-US" sz="2400" dirty="0"/>
              <a:t>WHERE "</a:t>
            </a:r>
            <a:r>
              <a:rPr lang="en-US" sz="2400" dirty="0" err="1"/>
              <a:t>Landing_Outcome</a:t>
            </a:r>
            <a:r>
              <a:rPr lang="en-US" sz="2400" dirty="0"/>
              <a:t>" = 'Success (drone ship)':This filters the data to include only rows where the landing outcome was a successful drone ship landing.</a:t>
            </a:r>
          </a:p>
          <a:p>
            <a:r>
              <a:rPr lang="en-US" sz="2400" dirty="0"/>
              <a:t>AND "</a:t>
            </a:r>
            <a:r>
              <a:rPr lang="en-US" sz="2400" dirty="0" err="1"/>
              <a:t>Payload_Mass__kg</a:t>
            </a:r>
            <a:r>
              <a:rPr lang="en-US" sz="2400" dirty="0"/>
              <a:t>_" &gt; 4000:Further filters to include only those rows where the payload mass was greater than 4000 kg.</a:t>
            </a:r>
          </a:p>
          <a:p>
            <a:r>
              <a:rPr lang="en-US" sz="2400" dirty="0"/>
              <a:t>AND "</a:t>
            </a:r>
            <a:r>
              <a:rPr lang="en-US" sz="2400" dirty="0" err="1"/>
              <a:t>Payload_Mass__kg</a:t>
            </a:r>
            <a:r>
              <a:rPr lang="en-US" sz="2400" dirty="0"/>
              <a:t>_" &lt; 6000:And also less than 6000 kg, so we’re looking for boosters that carried a moderate-heavy payload.</a:t>
            </a:r>
            <a:endParaRPr lang="LID4096" sz="2400" dirty="0"/>
          </a:p>
        </p:txBody>
      </p:sp>
    </p:spTree>
    <p:extLst>
      <p:ext uri="{BB962C8B-B14F-4D97-AF65-F5344CB8AC3E}">
        <p14:creationId xmlns:p14="http://schemas.microsoft.com/office/powerpoint/2010/main" val="3788135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541867" y="2521403"/>
            <a:ext cx="11108266" cy="40487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400" dirty="0">
                <a:solidFill>
                  <a:srgbClr val="121619"/>
                </a:solidFill>
              </a:rPr>
              <a:t>This capstone project uses data science techniques to analyze SpaceX Falcon 9 launch records, aiming to discover what influences mission success and how to predict it.</a:t>
            </a:r>
            <a:endParaRPr lang="en-US" sz="2200" dirty="0">
              <a:solidFill>
                <a:srgbClr val="121619"/>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2400" dirty="0">
                <a:solidFill>
                  <a:schemeClr val="tx1"/>
                </a:solidFill>
              </a:rPr>
              <a:t>Which launch sites have the highest success rates?</a:t>
            </a:r>
          </a:p>
          <a:p>
            <a:pPr>
              <a:spcBef>
                <a:spcPts val="1400"/>
              </a:spcBef>
            </a:pPr>
            <a:r>
              <a:rPr lang="en-US" sz="2400" dirty="0">
                <a:solidFill>
                  <a:schemeClr val="tx1"/>
                </a:solidFill>
              </a:rPr>
              <a:t>How does payload mass affect launch outcomes?</a:t>
            </a:r>
          </a:p>
          <a:p>
            <a:pPr>
              <a:spcBef>
                <a:spcPts val="1400"/>
              </a:spcBef>
            </a:pPr>
            <a:r>
              <a:rPr lang="en-US" sz="2400" dirty="0">
                <a:solidFill>
                  <a:schemeClr val="tx1"/>
                </a:solidFill>
              </a:rPr>
              <a:t>Can we predict the outcome of a future launch using machine learning?</a:t>
            </a:r>
          </a:p>
          <a:p>
            <a:pPr>
              <a:spcBef>
                <a:spcPts val="1400"/>
              </a:spcBef>
            </a:pPr>
            <a:r>
              <a:rPr lang="en-US" sz="2400" dirty="0">
                <a:solidFill>
                  <a:schemeClr val="tx1"/>
                </a:solidFill>
              </a:rPr>
              <a:t>What geographical factors might influence launch site performance?</a:t>
            </a: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 AS Total FROM SPACEXTABLE GROUP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6" name="Table 5">
            <a:extLst>
              <a:ext uri="{FF2B5EF4-FFF2-40B4-BE49-F238E27FC236}">
                <a16:creationId xmlns:a16="http://schemas.microsoft.com/office/drawing/2014/main" id="{66110349-C78A-4022-9531-4D62157DD5BD}"/>
              </a:ext>
            </a:extLst>
          </p:cNvPr>
          <p:cNvGraphicFramePr>
            <a:graphicFrameLocks noGrp="1"/>
          </p:cNvGraphicFramePr>
          <p:nvPr>
            <p:extLst>
              <p:ext uri="{D42A27DB-BD31-4B8C-83A1-F6EECF244321}">
                <p14:modId xmlns:p14="http://schemas.microsoft.com/office/powerpoint/2010/main" val="4202009539"/>
              </p:ext>
            </p:extLst>
          </p:nvPr>
        </p:nvGraphicFramePr>
        <p:xfrm>
          <a:off x="838200" y="3086894"/>
          <a:ext cx="10020300" cy="1828800"/>
        </p:xfrm>
        <a:graphic>
          <a:graphicData uri="http://schemas.openxmlformats.org/drawingml/2006/table">
            <a:tbl>
              <a:tblPr/>
              <a:tblGrid>
                <a:gridCol w="5010150">
                  <a:extLst>
                    <a:ext uri="{9D8B030D-6E8A-4147-A177-3AD203B41FA5}">
                      <a16:colId xmlns:a16="http://schemas.microsoft.com/office/drawing/2014/main" val="2801592049"/>
                    </a:ext>
                  </a:extLst>
                </a:gridCol>
                <a:gridCol w="5010150">
                  <a:extLst>
                    <a:ext uri="{9D8B030D-6E8A-4147-A177-3AD203B41FA5}">
                      <a16:colId xmlns:a16="http://schemas.microsoft.com/office/drawing/2014/main" val="168523021"/>
                    </a:ext>
                  </a:extLst>
                </a:gridCol>
              </a:tblGrid>
              <a:tr h="0">
                <a:tc>
                  <a:txBody>
                    <a:bodyPr/>
                    <a:lstStyle/>
                    <a:p>
                      <a:pPr algn="r" fontAlgn="ctr"/>
                      <a:r>
                        <a:rPr lang="en-US" b="1">
                          <a:effectLst/>
                        </a:rPr>
                        <a:t>Mission_Outcome</a:t>
                      </a:r>
                    </a:p>
                  </a:txBody>
                  <a:tcPr anchor="ctr">
                    <a:lnL>
                      <a:noFill/>
                    </a:lnL>
                    <a:lnR>
                      <a:noFill/>
                    </a:lnR>
                    <a:lnT>
                      <a:noFill/>
                    </a:lnT>
                    <a:lnB>
                      <a:noFill/>
                    </a:lnB>
                    <a:solidFill>
                      <a:srgbClr val="FFFFFF"/>
                    </a:solidFill>
                  </a:tcPr>
                </a:tc>
                <a:tc>
                  <a:txBody>
                    <a:bodyPr/>
                    <a:lstStyle/>
                    <a:p>
                      <a:pPr algn="r" fontAlgn="ctr"/>
                      <a:r>
                        <a:rPr lang="en-US" b="1">
                          <a:effectLst/>
                        </a:rPr>
                        <a:t>Total</a:t>
                      </a:r>
                    </a:p>
                  </a:txBody>
                  <a:tcPr anchor="ctr">
                    <a:lnL>
                      <a:noFill/>
                    </a:lnL>
                    <a:lnR>
                      <a:noFill/>
                    </a:lnR>
                    <a:lnT>
                      <a:noFill/>
                    </a:lnT>
                    <a:lnB>
                      <a:noFill/>
                    </a:lnB>
                    <a:solidFill>
                      <a:srgbClr val="FFFFFF"/>
                    </a:solidFill>
                  </a:tcPr>
                </a:tc>
                <a:extLst>
                  <a:ext uri="{0D108BD9-81ED-4DB2-BD59-A6C34878D82A}">
                    <a16:rowId xmlns:a16="http://schemas.microsoft.com/office/drawing/2014/main" val="2828027107"/>
                  </a:ext>
                </a:extLst>
              </a:tr>
              <a:tr h="0">
                <a:tc>
                  <a:txBody>
                    <a:bodyPr/>
                    <a:lstStyle/>
                    <a:p>
                      <a:pPr algn="r" fontAlgn="ctr"/>
                      <a:r>
                        <a:rPr lang="en-US">
                          <a:effectLst/>
                        </a:rPr>
                        <a:t>Failure (in flight)</a:t>
                      </a:r>
                    </a:p>
                  </a:txBody>
                  <a:tcPr anchor="ctr">
                    <a:lnL>
                      <a:noFill/>
                    </a:lnL>
                    <a:lnR>
                      <a:noFill/>
                    </a:lnR>
                    <a:lnT>
                      <a:noFill/>
                    </a:lnT>
                    <a:lnB>
                      <a:noFill/>
                    </a:lnB>
                    <a:solidFill>
                      <a:srgbClr val="FFFFFF"/>
                    </a:solidFill>
                  </a:tcPr>
                </a:tc>
                <a:tc>
                  <a:txBody>
                    <a:bodyPr/>
                    <a:lstStyle/>
                    <a:p>
                      <a:pPr algn="r" fontAlgn="ctr"/>
                      <a:r>
                        <a:rPr lang="en-GH">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4091189738"/>
                  </a:ext>
                </a:extLst>
              </a:tr>
              <a:tr h="0">
                <a:tc>
                  <a:txBody>
                    <a:bodyPr/>
                    <a:lstStyle/>
                    <a:p>
                      <a:pPr algn="r" fontAlgn="ctr"/>
                      <a:r>
                        <a:rPr lang="en-US">
                          <a:effectLst/>
                        </a:rPr>
                        <a:t>Success</a:t>
                      </a:r>
                    </a:p>
                  </a:txBody>
                  <a:tcPr anchor="ctr">
                    <a:lnL>
                      <a:noFill/>
                    </a:lnL>
                    <a:lnR>
                      <a:noFill/>
                    </a:lnR>
                    <a:lnT>
                      <a:noFill/>
                    </a:lnT>
                    <a:lnB>
                      <a:noFill/>
                    </a:lnB>
                    <a:solidFill>
                      <a:srgbClr val="FFFFFF"/>
                    </a:solidFill>
                  </a:tcPr>
                </a:tc>
                <a:tc>
                  <a:txBody>
                    <a:bodyPr/>
                    <a:lstStyle/>
                    <a:p>
                      <a:pPr algn="r" fontAlgn="ctr"/>
                      <a:r>
                        <a:rPr lang="en-GH">
                          <a:effectLst/>
                        </a:rPr>
                        <a:t>98</a:t>
                      </a:r>
                    </a:p>
                  </a:txBody>
                  <a:tcPr anchor="ctr">
                    <a:lnL>
                      <a:noFill/>
                    </a:lnL>
                    <a:lnR>
                      <a:noFill/>
                    </a:lnR>
                    <a:lnT>
                      <a:noFill/>
                    </a:lnT>
                    <a:lnB>
                      <a:noFill/>
                    </a:lnB>
                    <a:solidFill>
                      <a:srgbClr val="FFFFFF"/>
                    </a:solidFill>
                  </a:tcPr>
                </a:tc>
                <a:extLst>
                  <a:ext uri="{0D108BD9-81ED-4DB2-BD59-A6C34878D82A}">
                    <a16:rowId xmlns:a16="http://schemas.microsoft.com/office/drawing/2014/main" val="481908837"/>
                  </a:ext>
                </a:extLst>
              </a:tr>
              <a:tr h="0">
                <a:tc>
                  <a:txBody>
                    <a:bodyPr/>
                    <a:lstStyle/>
                    <a:p>
                      <a:pPr algn="r" fontAlgn="ctr"/>
                      <a:r>
                        <a:rPr lang="en-US">
                          <a:effectLst/>
                        </a:rPr>
                        <a:t>Success</a:t>
                      </a:r>
                    </a:p>
                  </a:txBody>
                  <a:tcPr anchor="ctr">
                    <a:lnL>
                      <a:noFill/>
                    </a:lnL>
                    <a:lnR>
                      <a:noFill/>
                    </a:lnR>
                    <a:lnT>
                      <a:noFill/>
                    </a:lnT>
                    <a:lnB>
                      <a:noFill/>
                    </a:lnB>
                    <a:solidFill>
                      <a:srgbClr val="FFFFFF"/>
                    </a:solidFill>
                  </a:tcPr>
                </a:tc>
                <a:tc>
                  <a:txBody>
                    <a:bodyPr/>
                    <a:lstStyle/>
                    <a:p>
                      <a:pPr algn="r" fontAlgn="ctr"/>
                      <a:r>
                        <a:rPr lang="en-GH">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3184577730"/>
                  </a:ext>
                </a:extLst>
              </a:tr>
              <a:tr h="0">
                <a:tc>
                  <a:txBody>
                    <a:bodyPr/>
                    <a:lstStyle/>
                    <a:p>
                      <a:pPr algn="r" fontAlgn="ctr"/>
                      <a:r>
                        <a:rPr lang="en-US">
                          <a:effectLst/>
                        </a:rPr>
                        <a:t>Success (payload status unclear)</a:t>
                      </a:r>
                    </a:p>
                  </a:txBody>
                  <a:tcPr anchor="ctr">
                    <a:lnL>
                      <a:noFill/>
                    </a:lnL>
                    <a:lnR>
                      <a:noFill/>
                    </a:lnR>
                    <a:lnT>
                      <a:noFill/>
                    </a:lnT>
                    <a:lnB>
                      <a:noFill/>
                    </a:lnB>
                    <a:solidFill>
                      <a:srgbClr val="FFFFFF"/>
                    </a:solidFill>
                  </a:tcPr>
                </a:tc>
                <a:tc>
                  <a:txBody>
                    <a:bodyPr/>
                    <a:lstStyle/>
                    <a:p>
                      <a:pPr algn="r" fontAlgn="ctr"/>
                      <a:r>
                        <a:rPr lang="en-GH"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1980800995"/>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EC1AD-C1A9-418D-9A76-03500060D00C}"/>
              </a:ext>
            </a:extLst>
          </p:cNvPr>
          <p:cNvSpPr>
            <a:spLocks noGrp="1"/>
          </p:cNvSpPr>
          <p:nvPr>
            <p:ph type="title"/>
          </p:nvPr>
        </p:nvSpPr>
        <p:spPr/>
        <p:txBody>
          <a:bodyPr/>
          <a:lstStyle/>
          <a:p>
            <a:r>
              <a:rPr lang="en-US" dirty="0">
                <a:solidFill>
                  <a:srgbClr val="0B49CB"/>
                </a:solidFill>
                <a:latin typeface="Abadi"/>
              </a:rPr>
              <a:t>Total Number of Successful and Failure Mission Outcomes</a:t>
            </a:r>
            <a:br>
              <a:rPr lang="en-US" dirty="0">
                <a:solidFill>
                  <a:srgbClr val="0B49CB"/>
                </a:solidFill>
                <a:latin typeface="Abadi"/>
              </a:rPr>
            </a:br>
            <a:endParaRPr lang="LID4096" dirty="0"/>
          </a:p>
        </p:txBody>
      </p:sp>
      <p:sp>
        <p:nvSpPr>
          <p:cNvPr id="3" name="Content Placeholder 2">
            <a:extLst>
              <a:ext uri="{FF2B5EF4-FFF2-40B4-BE49-F238E27FC236}">
                <a16:creationId xmlns:a16="http://schemas.microsoft.com/office/drawing/2014/main" id="{7614DD3C-1B9F-42B6-83D6-7EF1C9E9DD8A}"/>
              </a:ext>
            </a:extLst>
          </p:cNvPr>
          <p:cNvSpPr>
            <a:spLocks noGrp="1"/>
          </p:cNvSpPr>
          <p:nvPr>
            <p:ph idx="1"/>
          </p:nvPr>
        </p:nvSpPr>
        <p:spPr>
          <a:xfrm>
            <a:off x="838200" y="1825624"/>
            <a:ext cx="10515600" cy="5032375"/>
          </a:xfrm>
        </p:spPr>
        <p:txBody>
          <a:bodyPr/>
          <a:lstStyle/>
          <a:p>
            <a:r>
              <a:rPr lang="en-US" sz="2400" dirty="0"/>
              <a:t>%%</a:t>
            </a:r>
            <a:r>
              <a:rPr lang="en-US" sz="2400" dirty="0" err="1"/>
              <a:t>sql:Magic</a:t>
            </a:r>
            <a:r>
              <a:rPr lang="en-US" sz="2400" dirty="0"/>
              <a:t> command in </a:t>
            </a:r>
            <a:r>
              <a:rPr lang="en-US" sz="2400" dirty="0" err="1"/>
              <a:t>Jupyter</a:t>
            </a:r>
            <a:r>
              <a:rPr lang="en-US" sz="2400" dirty="0"/>
              <a:t> to run SQL in the cell.</a:t>
            </a:r>
          </a:p>
          <a:p>
            <a:endParaRPr lang="en-US" sz="2400" dirty="0"/>
          </a:p>
          <a:p>
            <a:r>
              <a:rPr lang="en-US" sz="2400" dirty="0"/>
              <a:t>SELECT "</a:t>
            </a:r>
            <a:r>
              <a:rPr lang="en-US" sz="2400" dirty="0" err="1"/>
              <a:t>Mission_Outcome</a:t>
            </a:r>
            <a:r>
              <a:rPr lang="en-US" sz="2400" dirty="0"/>
              <a:t>", COUNT(*) AS </a:t>
            </a:r>
            <a:r>
              <a:rPr lang="en-US" sz="2400" dirty="0" err="1"/>
              <a:t>Total:This</a:t>
            </a:r>
            <a:r>
              <a:rPr lang="en-US" sz="2400" dirty="0"/>
              <a:t> selects each unique mission outcome and counts how many times it appears.</a:t>
            </a:r>
          </a:p>
          <a:p>
            <a:endParaRPr lang="en-US" sz="2400" dirty="0"/>
          </a:p>
          <a:p>
            <a:r>
              <a:rPr lang="en-US" sz="2400" dirty="0"/>
              <a:t>COUNT(*) counts all rows for each outcome and labels the count as Total.</a:t>
            </a:r>
          </a:p>
          <a:p>
            <a:r>
              <a:rPr lang="en-US" sz="2400" dirty="0"/>
              <a:t>FROM </a:t>
            </a:r>
            <a:r>
              <a:rPr lang="en-US" sz="2400" dirty="0" err="1"/>
              <a:t>SPACEXTABLE:This</a:t>
            </a:r>
            <a:r>
              <a:rPr lang="en-US" sz="2400" dirty="0"/>
              <a:t> specifies the source table you’re querying from.</a:t>
            </a:r>
          </a:p>
          <a:p>
            <a:endParaRPr lang="en-US" sz="2400" dirty="0"/>
          </a:p>
          <a:p>
            <a:r>
              <a:rPr lang="en-US" sz="2400" dirty="0"/>
              <a:t>GROUP BY "</a:t>
            </a:r>
            <a:r>
              <a:rPr lang="en-US" sz="2400" dirty="0" err="1"/>
              <a:t>Mission_Outcome":This</a:t>
            </a:r>
            <a:r>
              <a:rPr lang="en-US" sz="2400" dirty="0"/>
              <a:t> groups all records with the same mission outcome, so the COUNT(*) applies to each group.</a:t>
            </a:r>
            <a:endParaRPr lang="LID4096" sz="2400" dirty="0"/>
          </a:p>
        </p:txBody>
      </p:sp>
    </p:spTree>
    <p:extLst>
      <p:ext uri="{BB962C8B-B14F-4D97-AF65-F5344CB8AC3E}">
        <p14:creationId xmlns:p14="http://schemas.microsoft.com/office/powerpoint/2010/main" val="1425680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33500"/>
            <a:ext cx="11658600" cy="53911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SPACEXTABLE WHERE "</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 (SELECT MAX("</a:t>
            </a:r>
            <a:r>
              <a:rPr lang="en-US" sz="2200" dirty="0" err="1">
                <a:solidFill>
                  <a:schemeClr val="accent3">
                    <a:lumMod val="25000"/>
                  </a:schemeClr>
                </a:solidFill>
                <a:latin typeface="Abadi" panose="020B0604020104020204" pitchFamily="34" charset="0"/>
              </a:rPr>
              <a:t>Payload_Mass__kg</a:t>
            </a:r>
            <a:r>
              <a:rPr lang="en-US" sz="2200" dirty="0">
                <a:solidFill>
                  <a:schemeClr val="accent3">
                    <a:lumMod val="25000"/>
                  </a:schemeClr>
                </a:solidFill>
                <a:latin typeface="Abadi" panose="020B0604020104020204" pitchFamily="34" charset="0"/>
              </a:rPr>
              <a:t>_")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OUTCOME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EC87B1AF-6B4A-4C96-9B7D-03B62A01D425}"/>
              </a:ext>
            </a:extLst>
          </p:cNvPr>
          <p:cNvGraphicFramePr>
            <a:graphicFrameLocks noGrp="1"/>
          </p:cNvGraphicFramePr>
          <p:nvPr>
            <p:extLst>
              <p:ext uri="{D42A27DB-BD31-4B8C-83A1-F6EECF244321}">
                <p14:modId xmlns:p14="http://schemas.microsoft.com/office/powerpoint/2010/main" val="3520048265"/>
              </p:ext>
            </p:extLst>
          </p:nvPr>
        </p:nvGraphicFramePr>
        <p:xfrm>
          <a:off x="1581150" y="2466888"/>
          <a:ext cx="1714500" cy="4257760"/>
        </p:xfrm>
        <a:graphic>
          <a:graphicData uri="http://schemas.openxmlformats.org/drawingml/2006/table">
            <a:tbl>
              <a:tblPr/>
              <a:tblGrid>
                <a:gridCol w="1714500">
                  <a:extLst>
                    <a:ext uri="{9D8B030D-6E8A-4147-A177-3AD203B41FA5}">
                      <a16:colId xmlns:a16="http://schemas.microsoft.com/office/drawing/2014/main" val="1250388098"/>
                    </a:ext>
                  </a:extLst>
                </a:gridCol>
              </a:tblGrid>
              <a:tr h="281354">
                <a:tc>
                  <a:txBody>
                    <a:bodyPr/>
                    <a:lstStyle/>
                    <a:p>
                      <a:pPr algn="r" fontAlgn="ctr"/>
                      <a:r>
                        <a:rPr lang="en-US" sz="1600" b="1">
                          <a:effectLst/>
                        </a:rPr>
                        <a:t>Booster_Version</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039157015"/>
                  </a:ext>
                </a:extLst>
              </a:tr>
              <a:tr h="281354">
                <a:tc>
                  <a:txBody>
                    <a:bodyPr/>
                    <a:lstStyle/>
                    <a:p>
                      <a:pPr algn="r" fontAlgn="ctr"/>
                      <a:r>
                        <a:rPr lang="en-US" sz="1600">
                          <a:effectLst/>
                        </a:rPr>
                        <a:t>F9 B5 B1048.4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877852899"/>
                  </a:ext>
                </a:extLst>
              </a:tr>
              <a:tr h="281354">
                <a:tc>
                  <a:txBody>
                    <a:bodyPr/>
                    <a:lstStyle/>
                    <a:p>
                      <a:pPr algn="r" fontAlgn="ctr"/>
                      <a:r>
                        <a:rPr lang="en-US" sz="1600">
                          <a:effectLst/>
                        </a:rPr>
                        <a:t>F9 B5 B1049.4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268232414"/>
                  </a:ext>
                </a:extLst>
              </a:tr>
              <a:tr h="281354">
                <a:tc>
                  <a:txBody>
                    <a:bodyPr/>
                    <a:lstStyle/>
                    <a:p>
                      <a:pPr algn="r" fontAlgn="ctr"/>
                      <a:r>
                        <a:rPr lang="en-US" sz="1600">
                          <a:effectLst/>
                        </a:rPr>
                        <a:t>F9 B5 B1051.3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181153935"/>
                  </a:ext>
                </a:extLst>
              </a:tr>
              <a:tr h="281354">
                <a:tc>
                  <a:txBody>
                    <a:bodyPr/>
                    <a:lstStyle/>
                    <a:p>
                      <a:pPr algn="r" fontAlgn="ctr"/>
                      <a:r>
                        <a:rPr lang="en-US" sz="1600">
                          <a:effectLst/>
                        </a:rPr>
                        <a:t>F9 B5 B1056.4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288059651"/>
                  </a:ext>
                </a:extLst>
              </a:tr>
              <a:tr h="281354">
                <a:tc>
                  <a:txBody>
                    <a:bodyPr/>
                    <a:lstStyle/>
                    <a:p>
                      <a:pPr algn="r" fontAlgn="ctr"/>
                      <a:r>
                        <a:rPr lang="en-US" sz="1600">
                          <a:effectLst/>
                        </a:rPr>
                        <a:t>F9 B5 B1048.5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922881594"/>
                  </a:ext>
                </a:extLst>
              </a:tr>
              <a:tr h="281354">
                <a:tc>
                  <a:txBody>
                    <a:bodyPr/>
                    <a:lstStyle/>
                    <a:p>
                      <a:pPr algn="r" fontAlgn="ctr"/>
                      <a:r>
                        <a:rPr lang="en-US" sz="1600">
                          <a:effectLst/>
                        </a:rPr>
                        <a:t>F9 B5 B1051.4</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4193061314"/>
                  </a:ext>
                </a:extLst>
              </a:tr>
              <a:tr h="281354">
                <a:tc>
                  <a:txBody>
                    <a:bodyPr/>
                    <a:lstStyle/>
                    <a:p>
                      <a:pPr algn="r" fontAlgn="ctr"/>
                      <a:r>
                        <a:rPr lang="en-US" sz="1600">
                          <a:effectLst/>
                        </a:rPr>
                        <a:t>F9 B5 B1049.5</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655104901"/>
                  </a:ext>
                </a:extLst>
              </a:tr>
              <a:tr h="281354">
                <a:tc>
                  <a:txBody>
                    <a:bodyPr/>
                    <a:lstStyle/>
                    <a:p>
                      <a:pPr algn="r" fontAlgn="ctr"/>
                      <a:r>
                        <a:rPr lang="en-US" sz="1600">
                          <a:effectLst/>
                        </a:rPr>
                        <a:t>F9 B5 B1060.2</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2261990916"/>
                  </a:ext>
                </a:extLst>
              </a:tr>
              <a:tr h="281354">
                <a:tc>
                  <a:txBody>
                    <a:bodyPr/>
                    <a:lstStyle/>
                    <a:p>
                      <a:pPr algn="r" fontAlgn="ctr"/>
                      <a:r>
                        <a:rPr lang="en-US" sz="1600">
                          <a:effectLst/>
                        </a:rPr>
                        <a:t>F9 B5 B1058.3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357671569"/>
                  </a:ext>
                </a:extLst>
              </a:tr>
              <a:tr h="281354">
                <a:tc>
                  <a:txBody>
                    <a:bodyPr/>
                    <a:lstStyle/>
                    <a:p>
                      <a:pPr algn="r" fontAlgn="ctr"/>
                      <a:r>
                        <a:rPr lang="en-US" sz="1600">
                          <a:effectLst/>
                        </a:rPr>
                        <a:t>F9 B5 B1051.6</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224767586"/>
                  </a:ext>
                </a:extLst>
              </a:tr>
              <a:tr h="281354">
                <a:tc>
                  <a:txBody>
                    <a:bodyPr/>
                    <a:lstStyle/>
                    <a:p>
                      <a:pPr algn="r" fontAlgn="ctr"/>
                      <a:r>
                        <a:rPr lang="en-US" sz="1600">
                          <a:effectLst/>
                        </a:rPr>
                        <a:t>F9 B5 B1060.3</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195179866"/>
                  </a:ext>
                </a:extLst>
              </a:tr>
              <a:tr h="281354">
                <a:tc>
                  <a:txBody>
                    <a:bodyPr/>
                    <a:lstStyle/>
                    <a:p>
                      <a:pPr algn="r" fontAlgn="ctr"/>
                      <a:r>
                        <a:rPr lang="en-US" sz="1600" dirty="0">
                          <a:effectLst/>
                        </a:rPr>
                        <a:t>F9 B5 B1049.7</a:t>
                      </a:r>
                    </a:p>
                  </a:txBody>
                  <a:tcPr marL="83680" marR="83680" marT="41840" marB="41840" anchor="ctr">
                    <a:lnL>
                      <a:noFill/>
                    </a:lnL>
                    <a:lnR>
                      <a:noFill/>
                    </a:lnR>
                    <a:lnT>
                      <a:noFill/>
                    </a:lnT>
                    <a:lnB>
                      <a:noFill/>
                    </a:lnB>
                    <a:solidFill>
                      <a:srgbClr val="FFFFFF"/>
                    </a:solidFill>
                  </a:tcPr>
                </a:tc>
                <a:extLst>
                  <a:ext uri="{0D108BD9-81ED-4DB2-BD59-A6C34878D82A}">
                    <a16:rowId xmlns:a16="http://schemas.microsoft.com/office/drawing/2014/main" val="3541012392"/>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D7799-0994-4571-A704-273B1E1BED23}"/>
              </a:ext>
            </a:extLst>
          </p:cNvPr>
          <p:cNvSpPr>
            <a:spLocks noGrp="1"/>
          </p:cNvSpPr>
          <p:nvPr>
            <p:ph type="title"/>
          </p:nvPr>
        </p:nvSpPr>
        <p:spPr/>
        <p:txBody>
          <a:bodyPr/>
          <a:lstStyle/>
          <a:p>
            <a:r>
              <a:rPr lang="en-US" dirty="0">
                <a:solidFill>
                  <a:srgbClr val="0B49CB"/>
                </a:solidFill>
                <a:latin typeface="Abadi"/>
              </a:rPr>
              <a:t>Boosters Carried Maximum Payload</a:t>
            </a:r>
            <a:br>
              <a:rPr lang="en-US" dirty="0">
                <a:solidFill>
                  <a:srgbClr val="0B49CB"/>
                </a:solidFill>
                <a:latin typeface="Abadi"/>
              </a:rPr>
            </a:br>
            <a:endParaRPr lang="LID4096" dirty="0"/>
          </a:p>
        </p:txBody>
      </p:sp>
      <p:sp>
        <p:nvSpPr>
          <p:cNvPr id="3" name="Content Placeholder 2">
            <a:extLst>
              <a:ext uri="{FF2B5EF4-FFF2-40B4-BE49-F238E27FC236}">
                <a16:creationId xmlns:a16="http://schemas.microsoft.com/office/drawing/2014/main" id="{70BB95D5-76EC-430E-B89D-D5419AF79E08}"/>
              </a:ext>
            </a:extLst>
          </p:cNvPr>
          <p:cNvSpPr>
            <a:spLocks noGrp="1"/>
          </p:cNvSpPr>
          <p:nvPr>
            <p:ph idx="1"/>
          </p:nvPr>
        </p:nvSpPr>
        <p:spPr/>
        <p:txBody>
          <a:bodyPr/>
          <a:lstStyle/>
          <a:p>
            <a:r>
              <a:rPr lang="en-US" dirty="0"/>
              <a:t>%%</a:t>
            </a:r>
            <a:r>
              <a:rPr lang="en-US" dirty="0" err="1"/>
              <a:t>sql</a:t>
            </a:r>
            <a:r>
              <a:rPr lang="en-US" dirty="0"/>
              <a:t>: Tells the notebook to run the cell as an SQL query.</a:t>
            </a:r>
          </a:p>
          <a:p>
            <a:r>
              <a:rPr lang="en-US" dirty="0"/>
              <a:t>SELECT "</a:t>
            </a:r>
            <a:r>
              <a:rPr lang="en-US" dirty="0" err="1"/>
              <a:t>Booster_Version</a:t>
            </a:r>
            <a:r>
              <a:rPr lang="en-US" dirty="0"/>
              <a:t>": This retrieves the name(s) of the booster version.</a:t>
            </a:r>
          </a:p>
          <a:p>
            <a:r>
              <a:rPr lang="en-US" dirty="0"/>
              <a:t>FROM SPACEXTABLE: Specifies the table to query </a:t>
            </a:r>
            <a:r>
              <a:rPr lang="en-US" dirty="0" err="1"/>
              <a:t>from.WHERE</a:t>
            </a:r>
            <a:r>
              <a:rPr lang="en-US" dirty="0"/>
              <a:t> "</a:t>
            </a:r>
            <a:r>
              <a:rPr lang="en-US" dirty="0" err="1"/>
              <a:t>Payload_Mass__kg</a:t>
            </a:r>
            <a:r>
              <a:rPr lang="en-US" dirty="0"/>
              <a:t>_" = (...): Filters the rows to only those where the payload mass is equal to the maximum value.</a:t>
            </a:r>
          </a:p>
          <a:p>
            <a:r>
              <a:rPr lang="en-US" dirty="0"/>
              <a:t>SELECT MAX("</a:t>
            </a:r>
            <a:r>
              <a:rPr lang="en-US" dirty="0" err="1"/>
              <a:t>Payload_Mass__kg</a:t>
            </a:r>
            <a:r>
              <a:rPr lang="en-US" dirty="0"/>
              <a:t>_") FROM SPACEXTABLE: This inner query gets the largest payload mass in the entire table.</a:t>
            </a:r>
            <a:endParaRPr lang="LID4096" dirty="0"/>
          </a:p>
        </p:txBody>
      </p:sp>
    </p:spTree>
    <p:extLst>
      <p:ext uri="{BB962C8B-B14F-4D97-AF65-F5344CB8AC3E}">
        <p14:creationId xmlns:p14="http://schemas.microsoft.com/office/powerpoint/2010/main" val="159626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09550" y="1825625"/>
            <a:ext cx="11830050" cy="4601586"/>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a:t>
            </a:r>
            <a:r>
              <a:rPr lang="en-US" dirty="0" err="1">
                <a:solidFill>
                  <a:schemeClr val="accent3">
                    <a:lumMod val="25000"/>
                  </a:schemeClr>
                </a:solidFill>
                <a:latin typeface="Abadi"/>
              </a:rPr>
              <a:t>sql</a:t>
            </a:r>
            <a:r>
              <a:rPr lang="en-US" dirty="0">
                <a:solidFill>
                  <a:schemeClr val="accent3">
                    <a:lumMod val="25000"/>
                  </a:schemeClr>
                </a:solidFill>
                <a:latin typeface="Abadi"/>
              </a:rPr>
              <a:t> SELECT SUBSTR(Date, 6, 2) AS Month, "</a:t>
            </a:r>
            <a:r>
              <a:rPr lang="en-US" dirty="0" err="1">
                <a:solidFill>
                  <a:schemeClr val="accent3">
                    <a:lumMod val="25000"/>
                  </a:schemeClr>
                </a:solidFill>
                <a:latin typeface="Abadi"/>
              </a:rPr>
              <a:t>Landing_Outcome</a:t>
            </a:r>
            <a:r>
              <a:rPr lang="en-US" dirty="0">
                <a:solidFill>
                  <a:schemeClr val="accent3">
                    <a:lumMod val="25000"/>
                  </a:schemeClr>
                </a:solidFill>
                <a:latin typeface="Abadi"/>
              </a:rPr>
              <a:t>", "</a:t>
            </a:r>
            <a:r>
              <a:rPr lang="en-US" dirty="0" err="1">
                <a:solidFill>
                  <a:schemeClr val="accent3">
                    <a:lumMod val="25000"/>
                  </a:schemeClr>
                </a:solidFill>
                <a:latin typeface="Abadi"/>
              </a:rPr>
              <a:t>Booster_Version</a:t>
            </a:r>
            <a:r>
              <a:rPr lang="en-US" dirty="0">
                <a:solidFill>
                  <a:schemeClr val="accent3">
                    <a:lumMod val="25000"/>
                  </a:schemeClr>
                </a:solidFill>
                <a:latin typeface="Abadi"/>
              </a:rPr>
              <a:t>", "</a:t>
            </a:r>
            <a:r>
              <a:rPr lang="en-US" dirty="0" err="1">
                <a:solidFill>
                  <a:schemeClr val="accent3">
                    <a:lumMod val="25000"/>
                  </a:schemeClr>
                </a:solidFill>
                <a:latin typeface="Abadi"/>
              </a:rPr>
              <a:t>Launch_Site</a:t>
            </a:r>
            <a:r>
              <a:rPr lang="en-US" dirty="0">
                <a:solidFill>
                  <a:schemeClr val="accent3">
                    <a:lumMod val="25000"/>
                  </a:schemeClr>
                </a:solidFill>
                <a:latin typeface="Abadi"/>
              </a:rPr>
              <a:t>“ FROM SPACEXTABLE WHERE "</a:t>
            </a:r>
            <a:r>
              <a:rPr lang="en-US" dirty="0" err="1">
                <a:solidFill>
                  <a:schemeClr val="accent3">
                    <a:lumMod val="25000"/>
                  </a:schemeClr>
                </a:solidFill>
                <a:latin typeface="Abadi"/>
              </a:rPr>
              <a:t>Landing_Outcome</a:t>
            </a:r>
            <a:r>
              <a:rPr lang="en-US" dirty="0">
                <a:solidFill>
                  <a:schemeClr val="accent3">
                    <a:lumMod val="25000"/>
                  </a:schemeClr>
                </a:solidFill>
                <a:latin typeface="Abadi"/>
              </a:rPr>
              <a:t>" LIKE '%Failure%' AND "</a:t>
            </a:r>
            <a:r>
              <a:rPr lang="en-US" dirty="0" err="1">
                <a:solidFill>
                  <a:schemeClr val="accent3">
                    <a:lumMod val="25000"/>
                  </a:schemeClr>
                </a:solidFill>
                <a:latin typeface="Abadi"/>
              </a:rPr>
              <a:t>Landing_Outcome</a:t>
            </a:r>
            <a:r>
              <a:rPr lang="en-US" dirty="0">
                <a:solidFill>
                  <a:schemeClr val="accent3">
                    <a:lumMod val="25000"/>
                  </a:schemeClr>
                </a:solidFill>
                <a:latin typeface="Abadi"/>
              </a:rPr>
              <a:t>" LIKE '%drone ship%' AND SUBSTR(Date, 0, 5) = '2015’;</a:t>
            </a: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8FD18763-99F8-4679-AE5C-CFBC660A6F8A}"/>
              </a:ext>
            </a:extLst>
          </p:cNvPr>
          <p:cNvGraphicFramePr>
            <a:graphicFrameLocks noGrp="1"/>
          </p:cNvGraphicFramePr>
          <p:nvPr>
            <p:extLst>
              <p:ext uri="{D42A27DB-BD31-4B8C-83A1-F6EECF244321}">
                <p14:modId xmlns:p14="http://schemas.microsoft.com/office/powerpoint/2010/main" val="295624663"/>
              </p:ext>
            </p:extLst>
          </p:nvPr>
        </p:nvGraphicFramePr>
        <p:xfrm>
          <a:off x="152400" y="3848101"/>
          <a:ext cx="11201400" cy="1981200"/>
        </p:xfrm>
        <a:graphic>
          <a:graphicData uri="http://schemas.openxmlformats.org/drawingml/2006/table">
            <a:tbl>
              <a:tblPr/>
              <a:tblGrid>
                <a:gridCol w="2800350">
                  <a:extLst>
                    <a:ext uri="{9D8B030D-6E8A-4147-A177-3AD203B41FA5}">
                      <a16:colId xmlns:a16="http://schemas.microsoft.com/office/drawing/2014/main" val="3572068484"/>
                    </a:ext>
                  </a:extLst>
                </a:gridCol>
                <a:gridCol w="2800350">
                  <a:extLst>
                    <a:ext uri="{9D8B030D-6E8A-4147-A177-3AD203B41FA5}">
                      <a16:colId xmlns:a16="http://schemas.microsoft.com/office/drawing/2014/main" val="1850694007"/>
                    </a:ext>
                  </a:extLst>
                </a:gridCol>
                <a:gridCol w="2800350">
                  <a:extLst>
                    <a:ext uri="{9D8B030D-6E8A-4147-A177-3AD203B41FA5}">
                      <a16:colId xmlns:a16="http://schemas.microsoft.com/office/drawing/2014/main" val="3968187879"/>
                    </a:ext>
                  </a:extLst>
                </a:gridCol>
                <a:gridCol w="2800350">
                  <a:extLst>
                    <a:ext uri="{9D8B030D-6E8A-4147-A177-3AD203B41FA5}">
                      <a16:colId xmlns:a16="http://schemas.microsoft.com/office/drawing/2014/main" val="3530206360"/>
                    </a:ext>
                  </a:extLst>
                </a:gridCol>
              </a:tblGrid>
              <a:tr h="660400">
                <a:tc>
                  <a:txBody>
                    <a:bodyPr/>
                    <a:lstStyle/>
                    <a:p>
                      <a:pPr algn="r" fontAlgn="ctr"/>
                      <a:r>
                        <a:rPr lang="en-US" b="1">
                          <a:effectLst/>
                        </a:rPr>
                        <a:t>Month</a:t>
                      </a:r>
                    </a:p>
                  </a:txBody>
                  <a:tcPr anchor="ctr">
                    <a:lnL>
                      <a:noFill/>
                    </a:lnL>
                    <a:lnR>
                      <a:noFill/>
                    </a:lnR>
                    <a:lnT>
                      <a:noFill/>
                    </a:lnT>
                    <a:lnB>
                      <a:noFill/>
                    </a:lnB>
                    <a:solidFill>
                      <a:srgbClr val="FFFFFF"/>
                    </a:solidFill>
                  </a:tcPr>
                </a:tc>
                <a:tc>
                  <a:txBody>
                    <a:bodyPr/>
                    <a:lstStyle/>
                    <a:p>
                      <a:pPr algn="r" fontAlgn="ctr"/>
                      <a:r>
                        <a:rPr lang="en-US" b="1">
                          <a:effectLst/>
                        </a:rPr>
                        <a:t>Landing_Outcome</a:t>
                      </a:r>
                    </a:p>
                  </a:txBody>
                  <a:tcPr anchor="ctr">
                    <a:lnL>
                      <a:noFill/>
                    </a:lnL>
                    <a:lnR>
                      <a:noFill/>
                    </a:lnR>
                    <a:lnT>
                      <a:noFill/>
                    </a:lnT>
                    <a:lnB>
                      <a:noFill/>
                    </a:lnB>
                    <a:solidFill>
                      <a:srgbClr val="FFFFFF"/>
                    </a:solidFill>
                  </a:tcPr>
                </a:tc>
                <a:tc>
                  <a:txBody>
                    <a:bodyPr/>
                    <a:lstStyle/>
                    <a:p>
                      <a:pPr algn="r" fontAlgn="ctr"/>
                      <a:r>
                        <a:rPr lang="en-US" b="1" dirty="0" err="1">
                          <a:effectLst/>
                        </a:rPr>
                        <a:t>Booster_Version</a:t>
                      </a:r>
                      <a:endParaRPr lang="en-US" b="1" dirty="0">
                        <a:effectLst/>
                      </a:endParaRPr>
                    </a:p>
                  </a:txBody>
                  <a:tcPr anchor="ctr">
                    <a:lnL>
                      <a:noFill/>
                    </a:lnL>
                    <a:lnR>
                      <a:noFill/>
                    </a:lnR>
                    <a:lnT>
                      <a:noFill/>
                    </a:lnT>
                    <a:lnB>
                      <a:noFill/>
                    </a:lnB>
                    <a:solidFill>
                      <a:srgbClr val="FFFFFF"/>
                    </a:solidFill>
                  </a:tcPr>
                </a:tc>
                <a:tc>
                  <a:txBody>
                    <a:bodyPr/>
                    <a:lstStyle/>
                    <a:p>
                      <a:pPr algn="r" fontAlgn="ctr"/>
                      <a:r>
                        <a:rPr lang="en-US" b="1">
                          <a:effectLst/>
                        </a:rPr>
                        <a:t>Launch_Site</a:t>
                      </a:r>
                    </a:p>
                  </a:txBody>
                  <a:tcPr anchor="ctr">
                    <a:lnL>
                      <a:noFill/>
                    </a:lnL>
                    <a:lnR>
                      <a:noFill/>
                    </a:lnR>
                    <a:lnT>
                      <a:noFill/>
                    </a:lnT>
                    <a:lnB>
                      <a:noFill/>
                    </a:lnB>
                    <a:solidFill>
                      <a:srgbClr val="FFFFFF"/>
                    </a:solidFill>
                  </a:tcPr>
                </a:tc>
                <a:extLst>
                  <a:ext uri="{0D108BD9-81ED-4DB2-BD59-A6C34878D82A}">
                    <a16:rowId xmlns:a16="http://schemas.microsoft.com/office/drawing/2014/main" val="2089284548"/>
                  </a:ext>
                </a:extLst>
              </a:tr>
              <a:tr h="660400">
                <a:tc>
                  <a:txBody>
                    <a:bodyPr/>
                    <a:lstStyle/>
                    <a:p>
                      <a:pPr algn="r" fontAlgn="ctr"/>
                      <a:r>
                        <a:rPr lang="en-GH">
                          <a:effectLst/>
                        </a:rPr>
                        <a:t>01</a:t>
                      </a:r>
                    </a:p>
                  </a:txBody>
                  <a:tcPr anchor="ctr">
                    <a:lnL>
                      <a:noFill/>
                    </a:lnL>
                    <a:lnR>
                      <a:noFill/>
                    </a:lnR>
                    <a:lnT>
                      <a:noFill/>
                    </a:lnT>
                    <a:lnB>
                      <a:noFill/>
                    </a:lnB>
                    <a:solidFill>
                      <a:srgbClr val="FFFFFF"/>
                    </a:solidFill>
                  </a:tcPr>
                </a:tc>
                <a:tc>
                  <a:txBody>
                    <a:bodyPr/>
                    <a:lstStyle/>
                    <a:p>
                      <a:pPr algn="r" fontAlgn="ctr"/>
                      <a:r>
                        <a:rPr lang="en-US">
                          <a:effectLst/>
                        </a:rPr>
                        <a:t>Failure (drone ship)</a:t>
                      </a:r>
                    </a:p>
                  </a:txBody>
                  <a:tcPr anchor="ctr">
                    <a:lnL>
                      <a:noFill/>
                    </a:lnL>
                    <a:lnR>
                      <a:noFill/>
                    </a:lnR>
                    <a:lnT>
                      <a:noFill/>
                    </a:lnT>
                    <a:lnB>
                      <a:noFill/>
                    </a:lnB>
                    <a:solidFill>
                      <a:srgbClr val="FFFFFF"/>
                    </a:solidFill>
                  </a:tcPr>
                </a:tc>
                <a:tc>
                  <a:txBody>
                    <a:bodyPr/>
                    <a:lstStyle/>
                    <a:p>
                      <a:pPr algn="r" fontAlgn="ctr"/>
                      <a:r>
                        <a:rPr lang="en-US">
                          <a:effectLst/>
                        </a:rPr>
                        <a:t>F9 v1.1 B1012</a:t>
                      </a:r>
                    </a:p>
                  </a:txBody>
                  <a:tcPr anchor="ctr">
                    <a:lnL>
                      <a:noFill/>
                    </a:lnL>
                    <a:lnR>
                      <a:noFill/>
                    </a:lnR>
                    <a:lnT>
                      <a:noFill/>
                    </a:lnT>
                    <a:lnB>
                      <a:noFill/>
                    </a:lnB>
                    <a:solidFill>
                      <a:srgbClr val="FFFFFF"/>
                    </a:solidFill>
                  </a:tcPr>
                </a:tc>
                <a:tc>
                  <a:txBody>
                    <a:bodyPr/>
                    <a:lstStyle/>
                    <a:p>
                      <a:pPr algn="r" fontAlgn="ctr"/>
                      <a:r>
                        <a:rPr lang="en-US">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3689717945"/>
                  </a:ext>
                </a:extLst>
              </a:tr>
              <a:tr h="660400">
                <a:tc>
                  <a:txBody>
                    <a:bodyPr/>
                    <a:lstStyle/>
                    <a:p>
                      <a:pPr algn="r" fontAlgn="ctr"/>
                      <a:r>
                        <a:rPr lang="en-GH">
                          <a:effectLst/>
                        </a:rPr>
                        <a:t>04</a:t>
                      </a:r>
                    </a:p>
                  </a:txBody>
                  <a:tcPr anchor="ctr">
                    <a:lnL>
                      <a:noFill/>
                    </a:lnL>
                    <a:lnR>
                      <a:noFill/>
                    </a:lnR>
                    <a:lnT>
                      <a:noFill/>
                    </a:lnT>
                    <a:lnB>
                      <a:noFill/>
                    </a:lnB>
                    <a:solidFill>
                      <a:srgbClr val="FFFFFF"/>
                    </a:solidFill>
                  </a:tcPr>
                </a:tc>
                <a:tc>
                  <a:txBody>
                    <a:bodyPr/>
                    <a:lstStyle/>
                    <a:p>
                      <a:pPr algn="r" fontAlgn="ctr"/>
                      <a:r>
                        <a:rPr lang="en-US">
                          <a:effectLst/>
                        </a:rPr>
                        <a:t>Failure (drone ship)</a:t>
                      </a:r>
                    </a:p>
                  </a:txBody>
                  <a:tcPr anchor="ctr">
                    <a:lnL>
                      <a:noFill/>
                    </a:lnL>
                    <a:lnR>
                      <a:noFill/>
                    </a:lnR>
                    <a:lnT>
                      <a:noFill/>
                    </a:lnT>
                    <a:lnB>
                      <a:noFill/>
                    </a:lnB>
                    <a:solidFill>
                      <a:srgbClr val="FFFFFF"/>
                    </a:solidFill>
                  </a:tcPr>
                </a:tc>
                <a:tc>
                  <a:txBody>
                    <a:bodyPr/>
                    <a:lstStyle/>
                    <a:p>
                      <a:pPr algn="r" fontAlgn="ctr"/>
                      <a:r>
                        <a:rPr lang="en-US">
                          <a:effectLst/>
                        </a:rPr>
                        <a:t>F9 v1.1 B1015</a:t>
                      </a:r>
                    </a:p>
                  </a:txBody>
                  <a:tcPr anchor="ctr">
                    <a:lnL>
                      <a:noFill/>
                    </a:lnL>
                    <a:lnR>
                      <a:noFill/>
                    </a:lnR>
                    <a:lnT>
                      <a:noFill/>
                    </a:lnT>
                    <a:lnB>
                      <a:noFill/>
                    </a:lnB>
                    <a:solidFill>
                      <a:srgbClr val="FFFFFF"/>
                    </a:solidFill>
                  </a:tcPr>
                </a:tc>
                <a:tc>
                  <a:txBody>
                    <a:bodyPr/>
                    <a:lstStyle/>
                    <a:p>
                      <a:pPr algn="r" fontAlgn="ctr"/>
                      <a:r>
                        <a:rPr lang="en-US" dirty="0">
                          <a:effectLst/>
                        </a:rPr>
                        <a:t>CCAFS LC-40</a:t>
                      </a:r>
                    </a:p>
                  </a:txBody>
                  <a:tcPr anchor="ctr">
                    <a:lnL>
                      <a:noFill/>
                    </a:lnL>
                    <a:lnR>
                      <a:noFill/>
                    </a:lnR>
                    <a:lnT>
                      <a:noFill/>
                    </a:lnT>
                    <a:lnB>
                      <a:noFill/>
                    </a:lnB>
                    <a:solidFill>
                      <a:srgbClr val="FFFFFF"/>
                    </a:solidFill>
                  </a:tcPr>
                </a:tc>
                <a:extLst>
                  <a:ext uri="{0D108BD9-81ED-4DB2-BD59-A6C34878D82A}">
                    <a16:rowId xmlns:a16="http://schemas.microsoft.com/office/drawing/2014/main" val="2697039089"/>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1A590-BA69-47B5-A670-FCAB11C6028A}"/>
              </a:ext>
            </a:extLst>
          </p:cNvPr>
          <p:cNvSpPr>
            <a:spLocks noGrp="1"/>
          </p:cNvSpPr>
          <p:nvPr>
            <p:ph type="title"/>
          </p:nvPr>
        </p:nvSpPr>
        <p:spPr/>
        <p:txBody>
          <a:bodyPr/>
          <a:lstStyle/>
          <a:p>
            <a:r>
              <a:rPr lang="en-US" dirty="0">
                <a:solidFill>
                  <a:srgbClr val="0B49CB"/>
                </a:solidFill>
                <a:latin typeface="Abadi"/>
              </a:rPr>
              <a:t>2015 Launch Records</a:t>
            </a:r>
            <a:br>
              <a:rPr lang="en-US" dirty="0">
                <a:solidFill>
                  <a:srgbClr val="0B49CB"/>
                </a:solidFill>
                <a:latin typeface="Abadi"/>
              </a:rPr>
            </a:br>
            <a:endParaRPr lang="LID4096" dirty="0"/>
          </a:p>
        </p:txBody>
      </p:sp>
      <p:sp>
        <p:nvSpPr>
          <p:cNvPr id="3" name="Content Placeholder 2">
            <a:extLst>
              <a:ext uri="{FF2B5EF4-FFF2-40B4-BE49-F238E27FC236}">
                <a16:creationId xmlns:a16="http://schemas.microsoft.com/office/drawing/2014/main" id="{2DF27C0E-7F2B-404C-B29A-238E87BEB2A0}"/>
              </a:ext>
            </a:extLst>
          </p:cNvPr>
          <p:cNvSpPr>
            <a:spLocks noGrp="1"/>
          </p:cNvSpPr>
          <p:nvPr>
            <p:ph idx="1"/>
          </p:nvPr>
        </p:nvSpPr>
        <p:spPr>
          <a:xfrm>
            <a:off x="838200" y="1295400"/>
            <a:ext cx="10515600" cy="5391150"/>
          </a:xfrm>
        </p:spPr>
        <p:txBody>
          <a:bodyPr/>
          <a:lstStyle/>
          <a:p>
            <a:r>
              <a:rPr lang="en-US" dirty="0"/>
              <a:t>SUBSTR(Date, 6, 2) AS </a:t>
            </a:r>
            <a:r>
              <a:rPr lang="en-US" dirty="0" err="1"/>
              <a:t>Month:Extracts</a:t>
            </a:r>
            <a:r>
              <a:rPr lang="en-US" dirty="0"/>
              <a:t> the month (characters 6 and 7) from the Date column. This returns values like '01', '02’, .</a:t>
            </a:r>
          </a:p>
          <a:p>
            <a:r>
              <a:rPr lang="en-US" dirty="0"/>
              <a:t>"</a:t>
            </a:r>
            <a:r>
              <a:rPr lang="en-US" dirty="0" err="1"/>
              <a:t>Landing_Outcome</a:t>
            </a:r>
            <a:r>
              <a:rPr lang="en-US" dirty="0"/>
              <a:t>" LIKE '%Failure%':Filters records that include the word "Failure" in the landing outcome ( "Failure (drone ship)").</a:t>
            </a:r>
          </a:p>
          <a:p>
            <a:r>
              <a:rPr lang="en-US" dirty="0"/>
              <a:t>"</a:t>
            </a:r>
            <a:r>
              <a:rPr lang="en-US" dirty="0" err="1"/>
              <a:t>Landing_Outcome</a:t>
            </a:r>
            <a:r>
              <a:rPr lang="en-US" dirty="0"/>
              <a:t>" LIKE '%drone ship%':Further filters to include only failures specifically on a drone ship.</a:t>
            </a:r>
          </a:p>
          <a:p>
            <a:r>
              <a:rPr lang="en-US" dirty="0"/>
              <a:t>SUBSTR(Date, 0, 5) = '2015':Filters for launches that occurred in the year 2015.</a:t>
            </a:r>
          </a:p>
          <a:p>
            <a:r>
              <a:rPr lang="en-US" dirty="0"/>
              <a:t>SELECT ... FROM </a:t>
            </a:r>
            <a:r>
              <a:rPr lang="en-US" dirty="0" err="1"/>
              <a:t>SPACEXTABLE:Retrieves</a:t>
            </a:r>
            <a:r>
              <a:rPr lang="en-US" dirty="0"/>
              <a:t> relevant columns from the table after all the above filters.</a:t>
            </a:r>
            <a:endParaRPr lang="LID4096" dirty="0"/>
          </a:p>
        </p:txBody>
      </p:sp>
    </p:spTree>
    <p:extLst>
      <p:ext uri="{BB962C8B-B14F-4D97-AF65-F5344CB8AC3E}">
        <p14:creationId xmlns:p14="http://schemas.microsoft.com/office/powerpoint/2010/main" val="303455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6700" y="1466850"/>
            <a:ext cx="11734800" cy="539115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a:t>
            </a:r>
            <a:r>
              <a:rPr lang="en-US" sz="2200" dirty="0" err="1">
                <a:solidFill>
                  <a:schemeClr val="accent3">
                    <a:lumMod val="25000"/>
                  </a:schemeClr>
                </a:solidFill>
                <a:latin typeface="Abadi"/>
              </a:rPr>
              <a:t>sql</a:t>
            </a:r>
            <a:r>
              <a:rPr lang="en-US" sz="2200" dirty="0">
                <a:solidFill>
                  <a:schemeClr val="accent3">
                    <a:lumMod val="25000"/>
                  </a:schemeClr>
                </a:solidFill>
                <a:latin typeface="Abadi"/>
              </a:rPr>
              <a:t> SELECT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COUNT(*) AS </a:t>
            </a:r>
            <a:r>
              <a:rPr lang="en-US" sz="2200" dirty="0" err="1">
                <a:solidFill>
                  <a:schemeClr val="accent3">
                    <a:lumMod val="25000"/>
                  </a:schemeClr>
                </a:solidFill>
                <a:latin typeface="Abadi"/>
              </a:rPr>
              <a:t>Outcome_Count</a:t>
            </a:r>
            <a:r>
              <a:rPr lang="en-US" sz="2200" dirty="0">
                <a:solidFill>
                  <a:schemeClr val="accent3">
                    <a:lumMod val="25000"/>
                  </a:schemeClr>
                </a:solidFill>
                <a:latin typeface="Abadi"/>
              </a:rPr>
              <a:t> FROM SPACEXTABLE WHERE Date BETWEEN '2010-06-04' AND '2017-03-20’ GROUP BY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ORDER BY </a:t>
            </a:r>
            <a:r>
              <a:rPr lang="en-US" sz="2200" dirty="0" err="1">
                <a:solidFill>
                  <a:schemeClr val="accent3">
                    <a:lumMod val="25000"/>
                  </a:schemeClr>
                </a:solidFill>
                <a:latin typeface="Abadi"/>
              </a:rPr>
              <a:t>Outcome_Count</a:t>
            </a:r>
            <a:r>
              <a:rPr lang="en-US" sz="2200" dirty="0">
                <a:solidFill>
                  <a:schemeClr val="accent3">
                    <a:lumMod val="25000"/>
                  </a:schemeClr>
                </a:solidFill>
                <a:latin typeface="Abadi"/>
              </a:rPr>
              <a:t> DESC;</a:t>
            </a:r>
          </a:p>
          <a:p>
            <a:pPr>
              <a:lnSpc>
                <a:spcPct val="100000"/>
              </a:lnSpc>
              <a:spcBef>
                <a:spcPts val="1400"/>
              </a:spcBef>
            </a:pPr>
            <a:r>
              <a:rPr lang="en-US" sz="2200" dirty="0">
                <a:solidFill>
                  <a:schemeClr val="accent3">
                    <a:lumMod val="25000"/>
                  </a:schemeClr>
                </a:solidFill>
                <a:latin typeface="Abadi"/>
              </a:rPr>
              <a:t>OUTCOME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F8BEAE50-E243-485B-AFBA-5CBC6168435E}"/>
              </a:ext>
            </a:extLst>
          </p:cNvPr>
          <p:cNvGraphicFramePr>
            <a:graphicFrameLocks noGrp="1"/>
          </p:cNvGraphicFramePr>
          <p:nvPr>
            <p:extLst>
              <p:ext uri="{D42A27DB-BD31-4B8C-83A1-F6EECF244321}">
                <p14:modId xmlns:p14="http://schemas.microsoft.com/office/powerpoint/2010/main" val="2913114212"/>
              </p:ext>
            </p:extLst>
          </p:nvPr>
        </p:nvGraphicFramePr>
        <p:xfrm>
          <a:off x="838200" y="3219450"/>
          <a:ext cx="10515600" cy="3486150"/>
        </p:xfrm>
        <a:graphic>
          <a:graphicData uri="http://schemas.openxmlformats.org/drawingml/2006/table">
            <a:tbl>
              <a:tblPr/>
              <a:tblGrid>
                <a:gridCol w="5257800">
                  <a:extLst>
                    <a:ext uri="{9D8B030D-6E8A-4147-A177-3AD203B41FA5}">
                      <a16:colId xmlns:a16="http://schemas.microsoft.com/office/drawing/2014/main" val="1445922705"/>
                    </a:ext>
                  </a:extLst>
                </a:gridCol>
                <a:gridCol w="5257800">
                  <a:extLst>
                    <a:ext uri="{9D8B030D-6E8A-4147-A177-3AD203B41FA5}">
                      <a16:colId xmlns:a16="http://schemas.microsoft.com/office/drawing/2014/main" val="200599478"/>
                    </a:ext>
                  </a:extLst>
                </a:gridCol>
              </a:tblGrid>
              <a:tr h="387350">
                <a:tc>
                  <a:txBody>
                    <a:bodyPr/>
                    <a:lstStyle/>
                    <a:p>
                      <a:pPr algn="r" fontAlgn="ctr"/>
                      <a:r>
                        <a:rPr lang="en-US" b="1">
                          <a:effectLst/>
                        </a:rPr>
                        <a:t>Landing_Outcome</a:t>
                      </a:r>
                    </a:p>
                  </a:txBody>
                  <a:tcPr anchor="ctr">
                    <a:lnL>
                      <a:noFill/>
                    </a:lnL>
                    <a:lnR>
                      <a:noFill/>
                    </a:lnR>
                    <a:lnT>
                      <a:noFill/>
                    </a:lnT>
                    <a:lnB>
                      <a:noFill/>
                    </a:lnB>
                    <a:solidFill>
                      <a:srgbClr val="FFFFFF"/>
                    </a:solidFill>
                  </a:tcPr>
                </a:tc>
                <a:tc>
                  <a:txBody>
                    <a:bodyPr/>
                    <a:lstStyle/>
                    <a:p>
                      <a:pPr algn="r" fontAlgn="ctr"/>
                      <a:r>
                        <a:rPr lang="en-US" b="1">
                          <a:effectLst/>
                        </a:rPr>
                        <a:t>Outcome_Count</a:t>
                      </a:r>
                    </a:p>
                  </a:txBody>
                  <a:tcPr anchor="ctr">
                    <a:lnL>
                      <a:noFill/>
                    </a:lnL>
                    <a:lnR>
                      <a:noFill/>
                    </a:lnR>
                    <a:lnT>
                      <a:noFill/>
                    </a:lnT>
                    <a:lnB>
                      <a:noFill/>
                    </a:lnB>
                    <a:solidFill>
                      <a:srgbClr val="FFFFFF"/>
                    </a:solidFill>
                  </a:tcPr>
                </a:tc>
                <a:extLst>
                  <a:ext uri="{0D108BD9-81ED-4DB2-BD59-A6C34878D82A}">
                    <a16:rowId xmlns:a16="http://schemas.microsoft.com/office/drawing/2014/main" val="2484822890"/>
                  </a:ext>
                </a:extLst>
              </a:tr>
              <a:tr h="387350">
                <a:tc>
                  <a:txBody>
                    <a:bodyPr/>
                    <a:lstStyle/>
                    <a:p>
                      <a:pPr algn="r" fontAlgn="ctr"/>
                      <a:r>
                        <a:rPr lang="en-US">
                          <a:effectLst/>
                        </a:rPr>
                        <a:t>No attempt</a:t>
                      </a:r>
                    </a:p>
                  </a:txBody>
                  <a:tcPr anchor="ctr">
                    <a:lnL>
                      <a:noFill/>
                    </a:lnL>
                    <a:lnR>
                      <a:noFill/>
                    </a:lnR>
                    <a:lnT>
                      <a:noFill/>
                    </a:lnT>
                    <a:lnB>
                      <a:noFill/>
                    </a:lnB>
                    <a:solidFill>
                      <a:srgbClr val="FFFFFF"/>
                    </a:solidFill>
                  </a:tcPr>
                </a:tc>
                <a:tc>
                  <a:txBody>
                    <a:bodyPr/>
                    <a:lstStyle/>
                    <a:p>
                      <a:pPr algn="r" fontAlgn="ctr"/>
                      <a:r>
                        <a:rPr lang="en-GH">
                          <a:effectLst/>
                        </a:rPr>
                        <a:t>10</a:t>
                      </a:r>
                    </a:p>
                  </a:txBody>
                  <a:tcPr anchor="ctr">
                    <a:lnL>
                      <a:noFill/>
                    </a:lnL>
                    <a:lnR>
                      <a:noFill/>
                    </a:lnR>
                    <a:lnT>
                      <a:noFill/>
                    </a:lnT>
                    <a:lnB>
                      <a:noFill/>
                    </a:lnB>
                    <a:solidFill>
                      <a:srgbClr val="FFFFFF"/>
                    </a:solidFill>
                  </a:tcPr>
                </a:tc>
                <a:extLst>
                  <a:ext uri="{0D108BD9-81ED-4DB2-BD59-A6C34878D82A}">
                    <a16:rowId xmlns:a16="http://schemas.microsoft.com/office/drawing/2014/main" val="3105591783"/>
                  </a:ext>
                </a:extLst>
              </a:tr>
              <a:tr h="387350">
                <a:tc>
                  <a:txBody>
                    <a:bodyPr/>
                    <a:lstStyle/>
                    <a:p>
                      <a:pPr algn="r" fontAlgn="ctr"/>
                      <a:r>
                        <a:rPr lang="en-US">
                          <a:effectLst/>
                        </a:rPr>
                        <a:t>Success (drone ship)</a:t>
                      </a:r>
                    </a:p>
                  </a:txBody>
                  <a:tcPr anchor="ctr">
                    <a:lnL>
                      <a:noFill/>
                    </a:lnL>
                    <a:lnR>
                      <a:noFill/>
                    </a:lnR>
                    <a:lnT>
                      <a:noFill/>
                    </a:lnT>
                    <a:lnB>
                      <a:noFill/>
                    </a:lnB>
                    <a:solidFill>
                      <a:srgbClr val="FFFFFF"/>
                    </a:solidFill>
                  </a:tcPr>
                </a:tc>
                <a:tc>
                  <a:txBody>
                    <a:bodyPr/>
                    <a:lstStyle/>
                    <a:p>
                      <a:pPr algn="r" fontAlgn="ctr"/>
                      <a:r>
                        <a:rPr lang="en-GH">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3977415594"/>
                  </a:ext>
                </a:extLst>
              </a:tr>
              <a:tr h="387350">
                <a:tc>
                  <a:txBody>
                    <a:bodyPr/>
                    <a:lstStyle/>
                    <a:p>
                      <a:pPr algn="r" fontAlgn="ctr"/>
                      <a:r>
                        <a:rPr lang="en-US">
                          <a:effectLst/>
                        </a:rPr>
                        <a:t>Failure (drone ship)</a:t>
                      </a:r>
                    </a:p>
                  </a:txBody>
                  <a:tcPr anchor="ctr">
                    <a:lnL>
                      <a:noFill/>
                    </a:lnL>
                    <a:lnR>
                      <a:noFill/>
                    </a:lnR>
                    <a:lnT>
                      <a:noFill/>
                    </a:lnT>
                    <a:lnB>
                      <a:noFill/>
                    </a:lnB>
                    <a:solidFill>
                      <a:srgbClr val="FFFFFF"/>
                    </a:solidFill>
                  </a:tcPr>
                </a:tc>
                <a:tc>
                  <a:txBody>
                    <a:bodyPr/>
                    <a:lstStyle/>
                    <a:p>
                      <a:pPr algn="r" fontAlgn="ctr"/>
                      <a:r>
                        <a:rPr lang="en-GH">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3751189500"/>
                  </a:ext>
                </a:extLst>
              </a:tr>
              <a:tr h="387350">
                <a:tc>
                  <a:txBody>
                    <a:bodyPr/>
                    <a:lstStyle/>
                    <a:p>
                      <a:pPr algn="r" fontAlgn="ctr"/>
                      <a:r>
                        <a:rPr lang="en-US">
                          <a:effectLst/>
                        </a:rPr>
                        <a:t>Success (ground pad)</a:t>
                      </a:r>
                    </a:p>
                  </a:txBody>
                  <a:tcPr anchor="ctr">
                    <a:lnL>
                      <a:noFill/>
                    </a:lnL>
                    <a:lnR>
                      <a:noFill/>
                    </a:lnR>
                    <a:lnT>
                      <a:noFill/>
                    </a:lnT>
                    <a:lnB>
                      <a:noFill/>
                    </a:lnB>
                    <a:solidFill>
                      <a:srgbClr val="FFFFFF"/>
                    </a:solidFill>
                  </a:tcPr>
                </a:tc>
                <a:tc>
                  <a:txBody>
                    <a:bodyPr/>
                    <a:lstStyle/>
                    <a:p>
                      <a:pPr algn="r" fontAlgn="ctr"/>
                      <a:r>
                        <a:rPr lang="en-GH">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874849616"/>
                  </a:ext>
                </a:extLst>
              </a:tr>
              <a:tr h="387350">
                <a:tc>
                  <a:txBody>
                    <a:bodyPr/>
                    <a:lstStyle/>
                    <a:p>
                      <a:pPr algn="r" fontAlgn="ctr"/>
                      <a:r>
                        <a:rPr lang="en-US">
                          <a:effectLst/>
                        </a:rPr>
                        <a:t>Controlled (ocean)</a:t>
                      </a:r>
                    </a:p>
                  </a:txBody>
                  <a:tcPr anchor="ctr">
                    <a:lnL>
                      <a:noFill/>
                    </a:lnL>
                    <a:lnR>
                      <a:noFill/>
                    </a:lnR>
                    <a:lnT>
                      <a:noFill/>
                    </a:lnT>
                    <a:lnB>
                      <a:noFill/>
                    </a:lnB>
                    <a:solidFill>
                      <a:srgbClr val="FFFFFF"/>
                    </a:solidFill>
                  </a:tcPr>
                </a:tc>
                <a:tc>
                  <a:txBody>
                    <a:bodyPr/>
                    <a:lstStyle/>
                    <a:p>
                      <a:pPr algn="r" fontAlgn="ctr"/>
                      <a:r>
                        <a:rPr lang="en-GH">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4038546967"/>
                  </a:ext>
                </a:extLst>
              </a:tr>
              <a:tr h="387350">
                <a:tc>
                  <a:txBody>
                    <a:bodyPr/>
                    <a:lstStyle/>
                    <a:p>
                      <a:pPr algn="r" fontAlgn="ctr"/>
                      <a:r>
                        <a:rPr lang="en-US">
                          <a:effectLst/>
                        </a:rPr>
                        <a:t>Uncontrolled (ocean)</a:t>
                      </a:r>
                    </a:p>
                  </a:txBody>
                  <a:tcPr anchor="ctr">
                    <a:lnL>
                      <a:noFill/>
                    </a:lnL>
                    <a:lnR>
                      <a:noFill/>
                    </a:lnR>
                    <a:lnT>
                      <a:noFill/>
                    </a:lnT>
                    <a:lnB>
                      <a:noFill/>
                    </a:lnB>
                    <a:solidFill>
                      <a:srgbClr val="FFFFFF"/>
                    </a:solidFill>
                  </a:tcPr>
                </a:tc>
                <a:tc>
                  <a:txBody>
                    <a:bodyPr/>
                    <a:lstStyle/>
                    <a:p>
                      <a:pPr algn="r" fontAlgn="ctr"/>
                      <a:r>
                        <a:rPr lang="en-GH">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136772061"/>
                  </a:ext>
                </a:extLst>
              </a:tr>
              <a:tr h="387350">
                <a:tc>
                  <a:txBody>
                    <a:bodyPr/>
                    <a:lstStyle/>
                    <a:p>
                      <a:pPr algn="r" fontAlgn="ctr"/>
                      <a:r>
                        <a:rPr lang="en-US">
                          <a:effectLst/>
                        </a:rPr>
                        <a:t>Failure (parachute)</a:t>
                      </a:r>
                    </a:p>
                  </a:txBody>
                  <a:tcPr anchor="ctr">
                    <a:lnL>
                      <a:noFill/>
                    </a:lnL>
                    <a:lnR>
                      <a:noFill/>
                    </a:lnR>
                    <a:lnT>
                      <a:noFill/>
                    </a:lnT>
                    <a:lnB>
                      <a:noFill/>
                    </a:lnB>
                    <a:solidFill>
                      <a:srgbClr val="FFFFFF"/>
                    </a:solidFill>
                  </a:tcPr>
                </a:tc>
                <a:tc>
                  <a:txBody>
                    <a:bodyPr/>
                    <a:lstStyle/>
                    <a:p>
                      <a:pPr algn="r" fontAlgn="ctr"/>
                      <a:r>
                        <a:rPr lang="en-GH">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185536569"/>
                  </a:ext>
                </a:extLst>
              </a:tr>
              <a:tr h="387350">
                <a:tc>
                  <a:txBody>
                    <a:bodyPr/>
                    <a:lstStyle/>
                    <a:p>
                      <a:pPr algn="r" fontAlgn="ctr"/>
                      <a:r>
                        <a:rPr lang="en-US">
                          <a:effectLst/>
                        </a:rPr>
                        <a:t>Precluded (drone ship)</a:t>
                      </a:r>
                    </a:p>
                  </a:txBody>
                  <a:tcPr anchor="ctr">
                    <a:lnL>
                      <a:noFill/>
                    </a:lnL>
                    <a:lnR>
                      <a:noFill/>
                    </a:lnR>
                    <a:lnT>
                      <a:noFill/>
                    </a:lnT>
                    <a:lnB>
                      <a:noFill/>
                    </a:lnB>
                    <a:solidFill>
                      <a:srgbClr val="FFFFFF"/>
                    </a:solidFill>
                  </a:tcPr>
                </a:tc>
                <a:tc>
                  <a:txBody>
                    <a:bodyPr/>
                    <a:lstStyle/>
                    <a:p>
                      <a:pPr algn="r" fontAlgn="ctr"/>
                      <a:r>
                        <a:rPr lang="en-GH" dirty="0">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1640902765"/>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B147D-E58F-47B4-8887-5A2B36B45BFA}"/>
              </a:ext>
            </a:extLst>
          </p:cNvPr>
          <p:cNvSpPr>
            <a:spLocks noGrp="1"/>
          </p:cNvSpPr>
          <p:nvPr>
            <p:ph type="title"/>
          </p:nvPr>
        </p:nvSpPr>
        <p:spPr/>
        <p:txBody>
          <a:bodyPr/>
          <a:lstStyle/>
          <a:p>
            <a:r>
              <a:rPr lang="en-US" dirty="0">
                <a:solidFill>
                  <a:srgbClr val="0B49CB"/>
                </a:solidFill>
                <a:latin typeface="Abadi"/>
              </a:rPr>
              <a:t>Rank Landing Outcomes Between 2010-06-04 and 2017-03-20</a:t>
            </a:r>
            <a:br>
              <a:rPr lang="en-US" dirty="0">
                <a:solidFill>
                  <a:srgbClr val="0B49CB"/>
                </a:solidFill>
                <a:latin typeface="Abadi"/>
              </a:rPr>
            </a:br>
            <a:endParaRPr lang="LID4096" dirty="0"/>
          </a:p>
        </p:txBody>
      </p:sp>
      <p:sp>
        <p:nvSpPr>
          <p:cNvPr id="3" name="Content Placeholder 2">
            <a:extLst>
              <a:ext uri="{FF2B5EF4-FFF2-40B4-BE49-F238E27FC236}">
                <a16:creationId xmlns:a16="http://schemas.microsoft.com/office/drawing/2014/main" id="{3728B998-E8B6-45DE-AC17-200C0D04B254}"/>
              </a:ext>
            </a:extLst>
          </p:cNvPr>
          <p:cNvSpPr>
            <a:spLocks noGrp="1"/>
          </p:cNvSpPr>
          <p:nvPr>
            <p:ph idx="1"/>
          </p:nvPr>
        </p:nvSpPr>
        <p:spPr/>
        <p:txBody>
          <a:bodyPr/>
          <a:lstStyle/>
          <a:p>
            <a:r>
              <a:rPr lang="en-US" dirty="0"/>
              <a:t>This query analyzed all SpaceX landings between June 2010 and March 2017. It grouped the landings by outcome type and counted how often each occurred. Results were sorted to highlight the most common outcomes, helping identify which landing methods were most successful or problematic</a:t>
            </a:r>
            <a:endParaRPr lang="LID4096" dirty="0"/>
          </a:p>
        </p:txBody>
      </p:sp>
    </p:spTree>
    <p:extLst>
      <p:ext uri="{BB962C8B-B14F-4D97-AF65-F5344CB8AC3E}">
        <p14:creationId xmlns:p14="http://schemas.microsoft.com/office/powerpoint/2010/main" val="4241364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pic>
        <p:nvPicPr>
          <p:cNvPr id="7" name="Content Placeholder 6">
            <a:extLst>
              <a:ext uri="{FF2B5EF4-FFF2-40B4-BE49-F238E27FC236}">
                <a16:creationId xmlns:a16="http://schemas.microsoft.com/office/drawing/2014/main" id="{033FBBE6-691E-431F-86EC-A6B26FC76082}"/>
              </a:ext>
            </a:extLst>
          </p:cNvPr>
          <p:cNvPicPr>
            <a:picLocks noGrp="1" noChangeAspect="1"/>
          </p:cNvPicPr>
          <p:nvPr>
            <p:ph idx="4294967295"/>
          </p:nvPr>
        </p:nvPicPr>
        <p:blipFill>
          <a:blip r:embed="rId3"/>
          <a:stretch>
            <a:fillRect/>
          </a:stretch>
        </p:blipFill>
        <p:spPr>
          <a:xfrm>
            <a:off x="1127671" y="1333501"/>
            <a:ext cx="9030196" cy="430530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of NASA Launch Sites</a:t>
            </a:r>
            <a:r>
              <a:rPr lang="en-US" dirty="0">
                <a:solidFill>
                  <a:schemeClr val="accent3">
                    <a:lumMod val="25000"/>
                  </a:schemeClr>
                </a:solidFill>
                <a:latin typeface="Abadi"/>
              </a:rPr>
              <a:t> </a:t>
            </a:r>
            <a:r>
              <a:rPr lang="en-US" dirty="0">
                <a:solidFill>
                  <a:srgbClr val="0B49CB"/>
                </a:solidFill>
                <a:latin typeface="Abadi"/>
              </a:rPr>
              <a:t>&gt;</a:t>
            </a:r>
          </a:p>
        </p:txBody>
      </p:sp>
    </p:spTree>
    <p:extLst>
      <p:ext uri="{BB962C8B-B14F-4D97-AF65-F5344CB8AC3E}">
        <p14:creationId xmlns:p14="http://schemas.microsoft.com/office/powerpoint/2010/main" val="981671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98E7-C0D1-43F4-BAEF-C5653EA797C5}"/>
              </a:ext>
            </a:extLst>
          </p:cNvPr>
          <p:cNvSpPr>
            <a:spLocks noGrp="1"/>
          </p:cNvSpPr>
          <p:nvPr>
            <p:ph type="title"/>
          </p:nvPr>
        </p:nvSpPr>
        <p:spPr/>
        <p:txBody>
          <a:bodyPr/>
          <a:lstStyle/>
          <a:p>
            <a:r>
              <a:rPr lang="en-US" dirty="0">
                <a:solidFill>
                  <a:srgbClr val="0B49CB"/>
                </a:solidFill>
                <a:latin typeface="Abadi"/>
              </a:rPr>
              <a:t>&lt;Folium Map of NASA Launch Sites</a:t>
            </a:r>
            <a:r>
              <a:rPr lang="en-US" dirty="0">
                <a:solidFill>
                  <a:schemeClr val="accent3">
                    <a:lumMod val="25000"/>
                  </a:schemeClr>
                </a:solidFill>
                <a:latin typeface="Abadi"/>
              </a:rPr>
              <a:t> </a:t>
            </a:r>
            <a:r>
              <a:rPr lang="en-US" dirty="0">
                <a:solidFill>
                  <a:srgbClr val="0B49CB"/>
                </a:solidFill>
                <a:latin typeface="Abadi"/>
              </a:rPr>
              <a:t>&gt;</a:t>
            </a:r>
            <a:br>
              <a:rPr lang="en-US" dirty="0">
                <a:solidFill>
                  <a:srgbClr val="0B49CB"/>
                </a:solidFill>
                <a:latin typeface="Abadi"/>
              </a:rPr>
            </a:br>
            <a:endParaRPr lang="LID4096" dirty="0"/>
          </a:p>
        </p:txBody>
      </p:sp>
      <p:sp>
        <p:nvSpPr>
          <p:cNvPr id="3" name="Content Placeholder 2">
            <a:extLst>
              <a:ext uri="{FF2B5EF4-FFF2-40B4-BE49-F238E27FC236}">
                <a16:creationId xmlns:a16="http://schemas.microsoft.com/office/drawing/2014/main" id="{4CAEC650-5B0E-4C0A-8002-09FC03E36474}"/>
              </a:ext>
            </a:extLst>
          </p:cNvPr>
          <p:cNvSpPr>
            <a:spLocks noGrp="1"/>
          </p:cNvSpPr>
          <p:nvPr>
            <p:ph idx="1"/>
          </p:nvPr>
        </p:nvSpPr>
        <p:spPr/>
        <p:txBody>
          <a:bodyPr/>
          <a:lstStyle/>
          <a:p>
            <a:r>
              <a:rPr lang="en-US" dirty="0"/>
              <a:t>All the NASA </a:t>
            </a:r>
            <a:r>
              <a:rPr lang="en-US" dirty="0" err="1"/>
              <a:t>Lauch</a:t>
            </a:r>
            <a:r>
              <a:rPr lang="en-US" dirty="0"/>
              <a:t> Sites are located either on the east coast or west coast of the united states </a:t>
            </a:r>
          </a:p>
          <a:p>
            <a:r>
              <a:rPr lang="en-US" b="1" dirty="0"/>
              <a:t>Popups</a:t>
            </a:r>
            <a:r>
              <a:rPr lang="en-US" dirty="0"/>
              <a:t> or icons give site-specific information when clicked.</a:t>
            </a:r>
          </a:p>
          <a:p>
            <a:endParaRPr lang="en-US" dirty="0"/>
          </a:p>
          <a:p>
            <a:r>
              <a:rPr lang="en-US" dirty="0"/>
              <a:t>This visualization helps identify </a:t>
            </a:r>
            <a:r>
              <a:rPr lang="en-US" b="1" dirty="0"/>
              <a:t>strategic launch positions</a:t>
            </a:r>
            <a:r>
              <a:rPr lang="en-US" dirty="0"/>
              <a:t> based on coastlines and space center locations.</a:t>
            </a:r>
            <a:endParaRPr lang="LID4096" dirty="0"/>
          </a:p>
        </p:txBody>
      </p:sp>
    </p:spTree>
    <p:extLst>
      <p:ext uri="{BB962C8B-B14F-4D97-AF65-F5344CB8AC3E}">
        <p14:creationId xmlns:p14="http://schemas.microsoft.com/office/powerpoint/2010/main" val="24484794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pic>
        <p:nvPicPr>
          <p:cNvPr id="2" name="Content Placeholder 1">
            <a:extLst>
              <a:ext uri="{FF2B5EF4-FFF2-40B4-BE49-F238E27FC236}">
                <a16:creationId xmlns:a16="http://schemas.microsoft.com/office/drawing/2014/main" id="{7CE4B559-A121-43DE-A301-8F08533F3889}"/>
              </a:ext>
            </a:extLst>
          </p:cNvPr>
          <p:cNvPicPr>
            <a:picLocks noGrp="1" noChangeAspect="1"/>
          </p:cNvPicPr>
          <p:nvPr>
            <p:ph idx="4294967295"/>
          </p:nvPr>
        </p:nvPicPr>
        <p:blipFill>
          <a:blip r:embed="rId3"/>
          <a:stretch>
            <a:fillRect/>
          </a:stretch>
        </p:blipFill>
        <p:spPr>
          <a:xfrm>
            <a:off x="769938" y="1397086"/>
            <a:ext cx="9745662" cy="406382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&lt;Map of </a:t>
            </a:r>
            <a:r>
              <a:rPr lang="en-US" dirty="0" err="1">
                <a:solidFill>
                  <a:srgbClr val="0B49CB"/>
                </a:solidFill>
                <a:latin typeface="Abadi"/>
              </a:rPr>
              <a:t>colour</a:t>
            </a:r>
            <a:r>
              <a:rPr lang="en-US" dirty="0">
                <a:solidFill>
                  <a:srgbClr val="0B49CB"/>
                </a:solidFill>
                <a:latin typeface="Abadi"/>
              </a:rPr>
              <a:t> labeled Launch outcome&gt;</a:t>
            </a:r>
          </a:p>
        </p:txBody>
      </p:sp>
    </p:spTree>
    <p:extLst>
      <p:ext uri="{BB962C8B-B14F-4D97-AF65-F5344CB8AC3E}">
        <p14:creationId xmlns:p14="http://schemas.microsoft.com/office/powerpoint/2010/main" val="239597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8A23E-778D-46C3-A2E6-2360185D411E}"/>
              </a:ext>
            </a:extLst>
          </p:cNvPr>
          <p:cNvSpPr>
            <a:spLocks noGrp="1"/>
          </p:cNvSpPr>
          <p:nvPr>
            <p:ph type="title"/>
          </p:nvPr>
        </p:nvSpPr>
        <p:spPr/>
        <p:txBody>
          <a:bodyPr/>
          <a:lstStyle/>
          <a:p>
            <a:r>
              <a:rPr lang="en-US" dirty="0">
                <a:solidFill>
                  <a:srgbClr val="0B49CB"/>
                </a:solidFill>
                <a:latin typeface="Abadi"/>
              </a:rPr>
              <a:t>Map of </a:t>
            </a:r>
            <a:r>
              <a:rPr lang="en-US" dirty="0" err="1">
                <a:solidFill>
                  <a:srgbClr val="0B49CB"/>
                </a:solidFill>
                <a:latin typeface="Abadi"/>
              </a:rPr>
              <a:t>colour</a:t>
            </a:r>
            <a:r>
              <a:rPr lang="en-US" dirty="0">
                <a:solidFill>
                  <a:srgbClr val="0B49CB"/>
                </a:solidFill>
                <a:latin typeface="Abadi"/>
              </a:rPr>
              <a:t> labeled Launch outcome</a:t>
            </a:r>
            <a:endParaRPr lang="LID4096" dirty="0"/>
          </a:p>
        </p:txBody>
      </p:sp>
      <p:sp>
        <p:nvSpPr>
          <p:cNvPr id="3" name="Content Placeholder 2">
            <a:extLst>
              <a:ext uri="{FF2B5EF4-FFF2-40B4-BE49-F238E27FC236}">
                <a16:creationId xmlns:a16="http://schemas.microsoft.com/office/drawing/2014/main" id="{543979DC-64FA-4461-99FA-BDA8828A241E}"/>
              </a:ext>
            </a:extLst>
          </p:cNvPr>
          <p:cNvSpPr>
            <a:spLocks noGrp="1"/>
          </p:cNvSpPr>
          <p:nvPr>
            <p:ph idx="1"/>
          </p:nvPr>
        </p:nvSpPr>
        <p:spPr/>
        <p:txBody>
          <a:bodyPr/>
          <a:lstStyle/>
          <a:p>
            <a:r>
              <a:rPr lang="en-US" dirty="0"/>
              <a:t>This map uses </a:t>
            </a:r>
            <a:r>
              <a:rPr lang="en-US" b="1" dirty="0"/>
              <a:t>colored circle markers</a:t>
            </a:r>
            <a:r>
              <a:rPr lang="en-US" dirty="0"/>
              <a:t> to represent different </a:t>
            </a:r>
            <a:r>
              <a:rPr lang="en-US" b="1" dirty="0"/>
              <a:t>launch outcomes</a:t>
            </a:r>
            <a:r>
              <a:rPr lang="en-US" dirty="0"/>
              <a:t> at each site.</a:t>
            </a:r>
          </a:p>
          <a:p>
            <a:r>
              <a:rPr lang="en-US" b="1" dirty="0"/>
              <a:t>Green markers</a:t>
            </a:r>
            <a:r>
              <a:rPr lang="en-US" dirty="0"/>
              <a:t> indicate successful landings, while </a:t>
            </a:r>
            <a:r>
              <a:rPr lang="en-US" b="1" dirty="0"/>
              <a:t>red shows failures</a:t>
            </a:r>
            <a:r>
              <a:rPr lang="en-US" dirty="0"/>
              <a:t>, helping visualize SpaceX’s </a:t>
            </a:r>
            <a:r>
              <a:rPr lang="en-US" b="1" dirty="0"/>
              <a:t>performance over time and by location</a:t>
            </a:r>
            <a:r>
              <a:rPr lang="en-US" dirty="0"/>
              <a:t>.</a:t>
            </a:r>
            <a:endParaRPr lang="LID4096" dirty="0"/>
          </a:p>
        </p:txBody>
      </p:sp>
    </p:spTree>
    <p:extLst>
      <p:ext uri="{BB962C8B-B14F-4D97-AF65-F5344CB8AC3E}">
        <p14:creationId xmlns:p14="http://schemas.microsoft.com/office/powerpoint/2010/main" val="26125442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pic>
        <p:nvPicPr>
          <p:cNvPr id="2" name="Content Placeholder 1">
            <a:extLst>
              <a:ext uri="{FF2B5EF4-FFF2-40B4-BE49-F238E27FC236}">
                <a16:creationId xmlns:a16="http://schemas.microsoft.com/office/drawing/2014/main" id="{FA3A37A8-3D30-44F1-8306-A27ABB2CF8FC}"/>
              </a:ext>
            </a:extLst>
          </p:cNvPr>
          <p:cNvPicPr>
            <a:picLocks noGrp="1" noChangeAspect="1"/>
          </p:cNvPicPr>
          <p:nvPr>
            <p:ph idx="4294967295"/>
          </p:nvPr>
        </p:nvPicPr>
        <p:blipFill>
          <a:blip r:embed="rId3"/>
          <a:stretch>
            <a:fillRect/>
          </a:stretch>
        </p:blipFill>
        <p:spPr>
          <a:xfrm>
            <a:off x="769938" y="1736128"/>
            <a:ext cx="8597900" cy="422394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b="1" dirty="0"/>
              <a:t>"Launch Site Proximity Analysis with Distance Marker Coastline"</a:t>
            </a:r>
            <a:r>
              <a:rPr lang="en-US" dirty="0">
                <a:solidFill>
                  <a:srgbClr val="0B49CB"/>
                </a:solidFill>
                <a:latin typeface="Abadi"/>
              </a:rPr>
              <a:t>&gt;</a:t>
            </a:r>
          </a:p>
        </p:txBody>
      </p:sp>
    </p:spTree>
    <p:extLst>
      <p:ext uri="{BB962C8B-B14F-4D97-AF65-F5344CB8AC3E}">
        <p14:creationId xmlns:p14="http://schemas.microsoft.com/office/powerpoint/2010/main" val="232499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BE142-3FF1-40F8-935B-B12F8445C725}"/>
              </a:ext>
            </a:extLst>
          </p:cNvPr>
          <p:cNvSpPr>
            <a:spLocks noGrp="1"/>
          </p:cNvSpPr>
          <p:nvPr>
            <p:ph type="title"/>
          </p:nvPr>
        </p:nvSpPr>
        <p:spPr/>
        <p:txBody>
          <a:bodyPr/>
          <a:lstStyle/>
          <a:p>
            <a:r>
              <a:rPr lang="en-US" dirty="0">
                <a:solidFill>
                  <a:srgbClr val="0B49CB"/>
                </a:solidFill>
                <a:latin typeface="Abadi"/>
              </a:rPr>
              <a:t>&lt;</a:t>
            </a:r>
            <a:r>
              <a:rPr lang="en-US" b="1" dirty="0"/>
              <a:t>"Launch Site Proximity Analysis with Distance Marker Coastline"</a:t>
            </a:r>
            <a:r>
              <a:rPr lang="en-US" dirty="0">
                <a:solidFill>
                  <a:srgbClr val="0B49CB"/>
                </a:solidFill>
                <a:latin typeface="Abadi"/>
              </a:rPr>
              <a:t>&gt;</a:t>
            </a:r>
            <a:br>
              <a:rPr lang="en-US" dirty="0">
                <a:solidFill>
                  <a:srgbClr val="0B49CB"/>
                </a:solidFill>
                <a:latin typeface="Abadi"/>
              </a:rPr>
            </a:br>
            <a:endParaRPr lang="LID4096" dirty="0"/>
          </a:p>
        </p:txBody>
      </p:sp>
      <p:sp>
        <p:nvSpPr>
          <p:cNvPr id="3" name="Content Placeholder 2">
            <a:extLst>
              <a:ext uri="{FF2B5EF4-FFF2-40B4-BE49-F238E27FC236}">
                <a16:creationId xmlns:a16="http://schemas.microsoft.com/office/drawing/2014/main" id="{90FB6904-D93A-456D-8BBC-5FA88F61218F}"/>
              </a:ext>
            </a:extLst>
          </p:cNvPr>
          <p:cNvSpPr>
            <a:spLocks noGrp="1"/>
          </p:cNvSpPr>
          <p:nvPr>
            <p:ph idx="1"/>
          </p:nvPr>
        </p:nvSpPr>
        <p:spPr/>
        <p:txBody>
          <a:bodyPr/>
          <a:lstStyle/>
          <a:p>
            <a:r>
              <a:rPr lang="en-US" dirty="0"/>
              <a:t>This screenshot highlights the geographic context of a launch site in relation to nearby coastline.</a:t>
            </a:r>
          </a:p>
          <a:p>
            <a:r>
              <a:rPr lang="en-US" dirty="0"/>
              <a:t>The coastline is approximately 0.96 km away from the CCAFS LC 40 launch site </a:t>
            </a:r>
            <a:endParaRPr lang="LID4096" dirty="0"/>
          </a:p>
        </p:txBody>
      </p:sp>
    </p:spTree>
    <p:extLst>
      <p:ext uri="{BB962C8B-B14F-4D97-AF65-F5344CB8AC3E}">
        <p14:creationId xmlns:p14="http://schemas.microsoft.com/office/powerpoint/2010/main" val="40511255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pic>
        <p:nvPicPr>
          <p:cNvPr id="4" name="Content Placeholder 3">
            <a:extLst>
              <a:ext uri="{FF2B5EF4-FFF2-40B4-BE49-F238E27FC236}">
                <a16:creationId xmlns:a16="http://schemas.microsoft.com/office/drawing/2014/main" id="{3D8D39A0-5AE8-4637-AEC6-DC1F084D92D7}"/>
              </a:ext>
            </a:extLst>
          </p:cNvPr>
          <p:cNvPicPr>
            <a:picLocks noGrp="1" noChangeAspect="1"/>
          </p:cNvPicPr>
          <p:nvPr>
            <p:ph idx="4294967295"/>
          </p:nvPr>
        </p:nvPicPr>
        <p:blipFill>
          <a:blip r:embed="rId3"/>
          <a:stretch>
            <a:fillRect/>
          </a:stretch>
        </p:blipFill>
        <p:spPr>
          <a:xfrm>
            <a:off x="769938" y="2008196"/>
            <a:ext cx="9745662" cy="441901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&lt;TOTAL SUCCESSFUL LAUNCHES FOR ALL SITES &gt;</a:t>
            </a:r>
          </a:p>
        </p:txBody>
      </p:sp>
    </p:spTree>
    <p:extLst>
      <p:ext uri="{BB962C8B-B14F-4D97-AF65-F5344CB8AC3E}">
        <p14:creationId xmlns:p14="http://schemas.microsoft.com/office/powerpoint/2010/main" val="7001329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1BDF2-4DC6-4359-A5D4-07BBCB95CC78}"/>
              </a:ext>
            </a:extLst>
          </p:cNvPr>
          <p:cNvSpPr>
            <a:spLocks noGrp="1"/>
          </p:cNvSpPr>
          <p:nvPr>
            <p:ph type="title"/>
          </p:nvPr>
        </p:nvSpPr>
        <p:spPr/>
        <p:txBody>
          <a:bodyPr/>
          <a:lstStyle/>
          <a:p>
            <a:r>
              <a:rPr lang="en-US" dirty="0">
                <a:solidFill>
                  <a:srgbClr val="0B49CB"/>
                </a:solidFill>
                <a:latin typeface="Abadi"/>
              </a:rPr>
              <a:t>&lt;TOTAL SUCCESSFUL LAUNCHES FOR ALL SITES &gt;</a:t>
            </a:r>
            <a:br>
              <a:rPr lang="en-US" dirty="0">
                <a:solidFill>
                  <a:srgbClr val="0B49CB"/>
                </a:solidFill>
                <a:latin typeface="Abadi"/>
              </a:rPr>
            </a:br>
            <a:endParaRPr lang="LID4096" dirty="0"/>
          </a:p>
        </p:txBody>
      </p:sp>
      <p:sp>
        <p:nvSpPr>
          <p:cNvPr id="3" name="Content Placeholder 2">
            <a:extLst>
              <a:ext uri="{FF2B5EF4-FFF2-40B4-BE49-F238E27FC236}">
                <a16:creationId xmlns:a16="http://schemas.microsoft.com/office/drawing/2014/main" id="{2F914C88-591E-4080-88F5-8D199E35C3FA}"/>
              </a:ext>
            </a:extLst>
          </p:cNvPr>
          <p:cNvSpPr>
            <a:spLocks noGrp="1"/>
          </p:cNvSpPr>
          <p:nvPr>
            <p:ph idx="1"/>
          </p:nvPr>
        </p:nvSpPr>
        <p:spPr/>
        <p:txBody>
          <a:bodyPr/>
          <a:lstStyle/>
          <a:p>
            <a:r>
              <a:rPr lang="en-US" dirty="0"/>
              <a:t>Majority of the successful launches were at KSC LC 3A Launch Site with 41.7% of the total successful.  </a:t>
            </a:r>
          </a:p>
          <a:p>
            <a:endParaRPr lang="en-US" dirty="0"/>
          </a:p>
          <a:p>
            <a:r>
              <a:rPr lang="en-US" dirty="0"/>
              <a:t>The rest o the successful launches are relatively distributed among the other sites </a:t>
            </a:r>
            <a:endParaRPr lang="LID4096" dirty="0"/>
          </a:p>
        </p:txBody>
      </p:sp>
    </p:spTree>
    <p:extLst>
      <p:ext uri="{BB962C8B-B14F-4D97-AF65-F5344CB8AC3E}">
        <p14:creationId xmlns:p14="http://schemas.microsoft.com/office/powerpoint/2010/main" val="4206213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58</a:t>
            </a:fld>
            <a:endParaRPr lang="en-US"/>
          </a:p>
        </p:txBody>
      </p:sp>
      <p:pic>
        <p:nvPicPr>
          <p:cNvPr id="2" name="Content Placeholder 1">
            <a:extLst>
              <a:ext uri="{FF2B5EF4-FFF2-40B4-BE49-F238E27FC236}">
                <a16:creationId xmlns:a16="http://schemas.microsoft.com/office/drawing/2014/main" id="{373E6140-5366-4FDC-8652-489D91952DFF}"/>
              </a:ext>
            </a:extLst>
          </p:cNvPr>
          <p:cNvPicPr>
            <a:picLocks noGrp="1" noChangeAspect="1"/>
          </p:cNvPicPr>
          <p:nvPr>
            <p:ph idx="4294967295"/>
          </p:nvPr>
        </p:nvPicPr>
        <p:blipFill>
          <a:blip r:embed="rId3"/>
          <a:stretch>
            <a:fillRect/>
          </a:stretch>
        </p:blipFill>
        <p:spPr>
          <a:xfrm>
            <a:off x="733425" y="1905756"/>
            <a:ext cx="10552113" cy="4952244"/>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&lt;Launch Site with Highest success ratio&gt;</a:t>
            </a:r>
          </a:p>
        </p:txBody>
      </p:sp>
    </p:spTree>
    <p:extLst>
      <p:ext uri="{BB962C8B-B14F-4D97-AF65-F5344CB8AC3E}">
        <p14:creationId xmlns:p14="http://schemas.microsoft.com/office/powerpoint/2010/main" val="1866160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56DA0-04DD-416C-90CC-B07E7106F99D}"/>
              </a:ext>
            </a:extLst>
          </p:cNvPr>
          <p:cNvSpPr>
            <a:spLocks noGrp="1"/>
          </p:cNvSpPr>
          <p:nvPr>
            <p:ph type="title"/>
          </p:nvPr>
        </p:nvSpPr>
        <p:spPr/>
        <p:txBody>
          <a:bodyPr/>
          <a:lstStyle/>
          <a:p>
            <a:r>
              <a:rPr lang="en-US" dirty="0">
                <a:solidFill>
                  <a:srgbClr val="0B49CB"/>
                </a:solidFill>
                <a:latin typeface="Abadi"/>
              </a:rPr>
              <a:t>&lt;Launch Site with Highest success ratio&gt;</a:t>
            </a:r>
            <a:br>
              <a:rPr lang="en-US" dirty="0">
                <a:solidFill>
                  <a:srgbClr val="0B49CB"/>
                </a:solidFill>
                <a:latin typeface="Abadi"/>
              </a:rPr>
            </a:br>
            <a:endParaRPr lang="LID4096" dirty="0"/>
          </a:p>
        </p:txBody>
      </p:sp>
      <p:sp>
        <p:nvSpPr>
          <p:cNvPr id="3" name="Content Placeholder 2">
            <a:extLst>
              <a:ext uri="{FF2B5EF4-FFF2-40B4-BE49-F238E27FC236}">
                <a16:creationId xmlns:a16="http://schemas.microsoft.com/office/drawing/2014/main" id="{370EFD81-B995-40B6-927F-17637CE36CEC}"/>
              </a:ext>
            </a:extLst>
          </p:cNvPr>
          <p:cNvSpPr>
            <a:spLocks noGrp="1"/>
          </p:cNvSpPr>
          <p:nvPr>
            <p:ph idx="1"/>
          </p:nvPr>
        </p:nvSpPr>
        <p:spPr/>
        <p:txBody>
          <a:bodyPr/>
          <a:lstStyle/>
          <a:p>
            <a:r>
              <a:rPr lang="en-US" dirty="0"/>
              <a:t>The KSC LC 3A Launch Site yet have the highest success ratio, with over three quarters of launches been successful, precisely 76.9 of launches being successful. </a:t>
            </a:r>
            <a:endParaRPr lang="LID4096" dirty="0"/>
          </a:p>
        </p:txBody>
      </p:sp>
    </p:spTree>
    <p:extLst>
      <p:ext uri="{BB962C8B-B14F-4D97-AF65-F5344CB8AC3E}">
        <p14:creationId xmlns:p14="http://schemas.microsoft.com/office/powerpoint/2010/main" val="2382200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lvl="1">
              <a:lnSpc>
                <a:spcPct val="120000"/>
              </a:lnSpc>
              <a:spcBef>
                <a:spcPts val="1400"/>
              </a:spcBef>
            </a:pPr>
            <a:r>
              <a:rPr lang="en-US" sz="8000" dirty="0">
                <a:solidFill>
                  <a:schemeClr val="tx1"/>
                </a:solidFill>
              </a:rPr>
              <a:t>sourced launch data from SpaceX and payload datasets via the IBM Cloud Object Storage.</a:t>
            </a:r>
            <a:endParaRPr lang="en-US" sz="7600" dirty="0">
              <a:solidFill>
                <a:schemeClr val="tx1"/>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lvl="1">
              <a:lnSpc>
                <a:spcPct val="120000"/>
              </a:lnSpc>
              <a:spcBef>
                <a:spcPts val="1400"/>
              </a:spcBef>
            </a:pPr>
            <a:r>
              <a:rPr lang="en-US" sz="8000" dirty="0">
                <a:solidFill>
                  <a:schemeClr val="tx1"/>
                </a:solidFill>
              </a:rPr>
              <a:t>cleaned and merged datasets, converted date formats, and engineered features such as payload mass and orbit types.</a:t>
            </a:r>
            <a:endParaRPr lang="en-US" sz="7600" dirty="0">
              <a:solidFill>
                <a:schemeClr val="tx1"/>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BELOW SCREENSHOTS OF SCATTER PLOTS OF PAYLOADS VRS OUTCOMES IT IS OBSERVED THAT </a:t>
            </a:r>
          </a:p>
          <a:p>
            <a:pPr marL="0" indent="0">
              <a:lnSpc>
                <a:spcPct val="100000"/>
              </a:lnSpc>
              <a:spcBef>
                <a:spcPts val="1400"/>
              </a:spcBef>
              <a:buNone/>
            </a:pPr>
            <a:r>
              <a:rPr lang="en-US" sz="2400" dirty="0"/>
              <a:t>No clear correlation with launch site, suggesting </a:t>
            </a:r>
            <a:r>
              <a:rPr lang="en-US" sz="2400" b="1" dirty="0"/>
              <a:t>booster version and payload tuning</a:t>
            </a:r>
            <a:r>
              <a:rPr lang="en-US" sz="2400" dirty="0"/>
              <a:t> are more influential on success rate.</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&lt;Payload vs. Launch Outcome &gt;</a:t>
            </a:r>
          </a:p>
        </p:txBody>
      </p:sp>
    </p:spTree>
    <p:extLst>
      <p:ext uri="{BB962C8B-B14F-4D97-AF65-F5344CB8AC3E}">
        <p14:creationId xmlns:p14="http://schemas.microsoft.com/office/powerpoint/2010/main" val="2523596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B1F21-B234-4752-B63D-5159F9F533E2}"/>
              </a:ext>
            </a:extLst>
          </p:cNvPr>
          <p:cNvSpPr>
            <a:spLocks noGrp="1"/>
          </p:cNvSpPr>
          <p:nvPr>
            <p:ph type="title"/>
          </p:nvPr>
        </p:nvSpPr>
        <p:spPr/>
        <p:txBody>
          <a:bodyPr/>
          <a:lstStyle/>
          <a:p>
            <a:r>
              <a:rPr lang="en-US" dirty="0"/>
              <a:t>Payload </a:t>
            </a:r>
            <a:r>
              <a:rPr lang="en-US" dirty="0" err="1"/>
              <a:t>vrs</a:t>
            </a:r>
            <a:r>
              <a:rPr lang="en-US" dirty="0"/>
              <a:t> success outcome of CCAFS LC -40</a:t>
            </a:r>
            <a:endParaRPr lang="LID4096" dirty="0"/>
          </a:p>
        </p:txBody>
      </p:sp>
      <p:pic>
        <p:nvPicPr>
          <p:cNvPr id="5" name="Content Placeholder 4">
            <a:extLst>
              <a:ext uri="{FF2B5EF4-FFF2-40B4-BE49-F238E27FC236}">
                <a16:creationId xmlns:a16="http://schemas.microsoft.com/office/drawing/2014/main" id="{411F93FE-95D4-48C8-9E26-A290B779F565}"/>
              </a:ext>
            </a:extLst>
          </p:cNvPr>
          <p:cNvPicPr>
            <a:picLocks noGrp="1" noChangeAspect="1"/>
          </p:cNvPicPr>
          <p:nvPr>
            <p:ph idx="1"/>
          </p:nvPr>
        </p:nvPicPr>
        <p:blipFill>
          <a:blip r:embed="rId2"/>
          <a:stretch>
            <a:fillRect/>
          </a:stretch>
        </p:blipFill>
        <p:spPr>
          <a:xfrm>
            <a:off x="846016" y="1825625"/>
            <a:ext cx="10499967" cy="4351338"/>
          </a:xfrm>
        </p:spPr>
      </p:pic>
    </p:spTree>
    <p:extLst>
      <p:ext uri="{BB962C8B-B14F-4D97-AF65-F5344CB8AC3E}">
        <p14:creationId xmlns:p14="http://schemas.microsoft.com/office/powerpoint/2010/main" val="41745781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A6D2-C08F-4A44-9105-C93BDF0010B6}"/>
              </a:ext>
            </a:extLst>
          </p:cNvPr>
          <p:cNvSpPr>
            <a:spLocks noGrp="1"/>
          </p:cNvSpPr>
          <p:nvPr>
            <p:ph type="title"/>
          </p:nvPr>
        </p:nvSpPr>
        <p:spPr/>
        <p:txBody>
          <a:bodyPr/>
          <a:lstStyle/>
          <a:p>
            <a:r>
              <a:rPr lang="en-US" dirty="0"/>
              <a:t>Payload </a:t>
            </a:r>
            <a:r>
              <a:rPr lang="en-US" dirty="0" err="1"/>
              <a:t>vrs</a:t>
            </a:r>
            <a:r>
              <a:rPr lang="en-US" dirty="0"/>
              <a:t> success outcome of VAFB SLC -4E</a:t>
            </a:r>
            <a:endParaRPr lang="LID4096" dirty="0"/>
          </a:p>
        </p:txBody>
      </p:sp>
      <p:pic>
        <p:nvPicPr>
          <p:cNvPr id="5" name="Content Placeholder 4">
            <a:extLst>
              <a:ext uri="{FF2B5EF4-FFF2-40B4-BE49-F238E27FC236}">
                <a16:creationId xmlns:a16="http://schemas.microsoft.com/office/drawing/2014/main" id="{432A6EF2-9ACA-44BA-90DB-3777197843B1}"/>
              </a:ext>
            </a:extLst>
          </p:cNvPr>
          <p:cNvPicPr>
            <a:picLocks noGrp="1" noChangeAspect="1"/>
          </p:cNvPicPr>
          <p:nvPr>
            <p:ph idx="1"/>
          </p:nvPr>
        </p:nvPicPr>
        <p:blipFill>
          <a:blip r:embed="rId2"/>
          <a:stretch>
            <a:fillRect/>
          </a:stretch>
        </p:blipFill>
        <p:spPr>
          <a:xfrm>
            <a:off x="947938" y="1825625"/>
            <a:ext cx="10296124" cy="4351338"/>
          </a:xfrm>
        </p:spPr>
      </p:pic>
    </p:spTree>
    <p:extLst>
      <p:ext uri="{BB962C8B-B14F-4D97-AF65-F5344CB8AC3E}">
        <p14:creationId xmlns:p14="http://schemas.microsoft.com/office/powerpoint/2010/main" val="25476750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892-CB8D-44DE-AE84-72BF01197AA3}"/>
              </a:ext>
            </a:extLst>
          </p:cNvPr>
          <p:cNvSpPr>
            <a:spLocks noGrp="1"/>
          </p:cNvSpPr>
          <p:nvPr>
            <p:ph type="title"/>
          </p:nvPr>
        </p:nvSpPr>
        <p:spPr/>
        <p:txBody>
          <a:bodyPr/>
          <a:lstStyle/>
          <a:p>
            <a:r>
              <a:rPr lang="en-US" dirty="0"/>
              <a:t>Payload </a:t>
            </a:r>
            <a:r>
              <a:rPr lang="en-US" dirty="0" err="1"/>
              <a:t>vrs</a:t>
            </a:r>
            <a:r>
              <a:rPr lang="en-US" dirty="0"/>
              <a:t> success outcome of KSC LC -39A</a:t>
            </a:r>
            <a:endParaRPr lang="LID4096" dirty="0"/>
          </a:p>
        </p:txBody>
      </p:sp>
      <p:pic>
        <p:nvPicPr>
          <p:cNvPr id="5" name="Content Placeholder 4">
            <a:extLst>
              <a:ext uri="{FF2B5EF4-FFF2-40B4-BE49-F238E27FC236}">
                <a16:creationId xmlns:a16="http://schemas.microsoft.com/office/drawing/2014/main" id="{BA364E72-5CBC-4FA6-8231-974E2DA595DB}"/>
              </a:ext>
            </a:extLst>
          </p:cNvPr>
          <p:cNvPicPr>
            <a:picLocks noGrp="1" noChangeAspect="1"/>
          </p:cNvPicPr>
          <p:nvPr>
            <p:ph idx="1"/>
          </p:nvPr>
        </p:nvPicPr>
        <p:blipFill>
          <a:blip r:embed="rId2"/>
          <a:stretch>
            <a:fillRect/>
          </a:stretch>
        </p:blipFill>
        <p:spPr>
          <a:xfrm>
            <a:off x="838200" y="1931356"/>
            <a:ext cx="10515600" cy="4139875"/>
          </a:xfrm>
          <a:prstGeom prst="rect">
            <a:avLst/>
          </a:prstGeom>
        </p:spPr>
      </p:pic>
    </p:spTree>
    <p:extLst>
      <p:ext uri="{BB962C8B-B14F-4D97-AF65-F5344CB8AC3E}">
        <p14:creationId xmlns:p14="http://schemas.microsoft.com/office/powerpoint/2010/main" val="26816678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1212440" cy="46234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accuracies = {    "Logistic Regression": </a:t>
            </a:r>
            <a:r>
              <a:rPr lang="en-US" sz="2200" dirty="0" err="1">
                <a:solidFill>
                  <a:schemeClr val="accent3">
                    <a:lumMod val="25000"/>
                  </a:schemeClr>
                </a:solidFill>
                <a:latin typeface="Abadi" panose="020B0604020104020204" pitchFamily="34" charset="0"/>
              </a:rPr>
              <a:t>logreg_cv.best_score</a:t>
            </a:r>
            <a:r>
              <a:rPr lang="en-US" sz="2200" dirty="0">
                <a:solidFill>
                  <a:schemeClr val="accent3">
                    <a:lumMod val="25000"/>
                  </a:schemeClr>
                </a:solidFill>
                <a:latin typeface="Abadi" panose="020B0604020104020204" pitchFamily="34" charset="0"/>
              </a:rPr>
              <a:t>_,    "Support Vector Machine": </a:t>
            </a:r>
            <a:r>
              <a:rPr lang="en-US" sz="2200" dirty="0" err="1">
                <a:solidFill>
                  <a:schemeClr val="accent3">
                    <a:lumMod val="25000"/>
                  </a:schemeClr>
                </a:solidFill>
                <a:latin typeface="Abadi" panose="020B0604020104020204" pitchFamily="34" charset="0"/>
              </a:rPr>
              <a:t>svm_cv.best_score</a:t>
            </a:r>
            <a:r>
              <a:rPr lang="en-US" sz="2200" dirty="0">
                <a:solidFill>
                  <a:schemeClr val="accent3">
                    <a:lumMod val="25000"/>
                  </a:schemeClr>
                </a:solidFill>
                <a:latin typeface="Abadi" panose="020B0604020104020204" pitchFamily="34" charset="0"/>
              </a:rPr>
              <a:t>_,    "Decision Tree": </a:t>
            </a:r>
            <a:r>
              <a:rPr lang="en-US" sz="2200" dirty="0" err="1">
                <a:solidFill>
                  <a:schemeClr val="accent3">
                    <a:lumMod val="25000"/>
                  </a:schemeClr>
                </a:solidFill>
                <a:latin typeface="Abadi" panose="020B0604020104020204" pitchFamily="34" charset="0"/>
              </a:rPr>
              <a:t>tree_cv.best_score</a:t>
            </a:r>
            <a:r>
              <a:rPr lang="en-US" sz="2200" dirty="0">
                <a:solidFill>
                  <a:schemeClr val="accent3">
                    <a:lumMod val="25000"/>
                  </a:schemeClr>
                </a:solidFill>
                <a:latin typeface="Abadi" panose="020B0604020104020204" pitchFamily="34" charset="0"/>
              </a:rPr>
              <a:t>_,    "K-Nearest Neighbors": </a:t>
            </a:r>
            <a:r>
              <a:rPr lang="en-US" sz="2200" dirty="0" err="1">
                <a:solidFill>
                  <a:schemeClr val="accent3">
                    <a:lumMod val="25000"/>
                  </a:schemeClr>
                </a:solidFill>
                <a:latin typeface="Abadi" panose="020B0604020104020204" pitchFamily="34" charset="0"/>
              </a:rPr>
              <a:t>knn_cv.best_score</a:t>
            </a:r>
            <a:r>
              <a:rPr lang="en-US" sz="2200" dirty="0">
                <a:solidFill>
                  <a:schemeClr val="accent3">
                    <a:lumMod val="25000"/>
                  </a:schemeClr>
                </a:solidFill>
                <a:latin typeface="Abadi" panose="020B0604020104020204" pitchFamily="34" charset="0"/>
              </a:rPr>
              <a:t>_}</a:t>
            </a:r>
            <a:r>
              <a:rPr lang="en-US" sz="2200" dirty="0" err="1">
                <a:solidFill>
                  <a:schemeClr val="accent3">
                    <a:lumMod val="25000"/>
                  </a:schemeClr>
                </a:solidFill>
                <a:latin typeface="Abadi" panose="020B0604020104020204" pitchFamily="34" charset="0"/>
              </a:rPr>
              <a:t>best_model</a:t>
            </a:r>
            <a:r>
              <a:rPr lang="en-US" sz="2200" dirty="0">
                <a:solidFill>
                  <a:schemeClr val="accent3">
                    <a:lumMod val="25000"/>
                  </a:schemeClr>
                </a:solidFill>
                <a:latin typeface="Abadi" panose="020B0604020104020204" pitchFamily="34" charset="0"/>
              </a:rPr>
              <a:t> = max(accuracies, key=</a:t>
            </a:r>
            <a:r>
              <a:rPr lang="en-US" sz="2200" dirty="0" err="1">
                <a:solidFill>
                  <a:schemeClr val="accent3">
                    <a:lumMod val="25000"/>
                  </a:schemeClr>
                </a:solidFill>
                <a:latin typeface="Abadi" panose="020B0604020104020204" pitchFamily="34" charset="0"/>
              </a:rPr>
              <a:t>accuracies.get</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best_accuracy</a:t>
            </a:r>
            <a:r>
              <a:rPr lang="en-US" sz="2200" dirty="0">
                <a:solidFill>
                  <a:schemeClr val="accent3">
                    <a:lumMod val="25000"/>
                  </a:schemeClr>
                </a:solidFill>
                <a:latin typeface="Abadi" panose="020B0604020104020204" pitchFamily="34" charset="0"/>
              </a:rPr>
              <a:t> = accuracies[</a:t>
            </a:r>
            <a:r>
              <a:rPr lang="en-US" sz="2200" dirty="0" err="1">
                <a:solidFill>
                  <a:schemeClr val="accent3">
                    <a:lumMod val="25000"/>
                  </a:schemeClr>
                </a:solidFill>
                <a:latin typeface="Abadi" panose="020B0604020104020204" pitchFamily="34" charset="0"/>
              </a:rPr>
              <a:t>best_model</a:t>
            </a:r>
            <a:r>
              <a:rPr lang="en-US" sz="2200" dirty="0">
                <a:solidFill>
                  <a:schemeClr val="accent3">
                    <a:lumMod val="25000"/>
                  </a:schemeClr>
                </a:solidFill>
                <a:latin typeface="Abadi" panose="020B0604020104020204" pitchFamily="34" charset="0"/>
              </a:rPr>
              <a:t>]print(</a:t>
            </a:r>
            <a:r>
              <a:rPr lang="en-US" sz="2200" dirty="0" err="1">
                <a:solidFill>
                  <a:schemeClr val="accent3">
                    <a:lumMod val="25000"/>
                  </a:schemeClr>
                </a:solidFill>
                <a:latin typeface="Abadi" panose="020B0604020104020204" pitchFamily="34" charset="0"/>
              </a:rPr>
              <a:t>f"The</a:t>
            </a:r>
            <a:r>
              <a:rPr lang="en-US" sz="2200" dirty="0">
                <a:solidFill>
                  <a:schemeClr val="accent3">
                    <a:lumMod val="25000"/>
                  </a:schemeClr>
                </a:solidFill>
                <a:latin typeface="Abadi" panose="020B0604020104020204" pitchFamily="34" charset="0"/>
              </a:rPr>
              <a:t> best performing model is {</a:t>
            </a:r>
            <a:r>
              <a:rPr lang="en-US" sz="2200" dirty="0" err="1">
                <a:solidFill>
                  <a:schemeClr val="accent3">
                    <a:lumMod val="25000"/>
                  </a:schemeClr>
                </a:solidFill>
                <a:latin typeface="Abadi" panose="020B0604020104020204" pitchFamily="34" charset="0"/>
              </a:rPr>
              <a:t>best_model</a:t>
            </a:r>
            <a:r>
              <a:rPr lang="en-US" sz="2200" dirty="0">
                <a:solidFill>
                  <a:schemeClr val="accent3">
                    <a:lumMod val="25000"/>
                  </a:schemeClr>
                </a:solidFill>
                <a:latin typeface="Abadi" panose="020B0604020104020204" pitchFamily="34" charset="0"/>
              </a:rPr>
              <a:t>} with an accuracy of {best_accuracy:.4f}")</a:t>
            </a:r>
          </a:p>
          <a:p>
            <a:pPr>
              <a:lnSpc>
                <a:spcPct val="100000"/>
              </a:lnSpc>
              <a:spcBef>
                <a:spcPts val="1400"/>
              </a:spcBef>
            </a:pPr>
            <a:r>
              <a:rPr lang="en-US" sz="2200" dirty="0">
                <a:solidFill>
                  <a:schemeClr val="accent3">
                    <a:lumMod val="25000"/>
                  </a:schemeClr>
                </a:solidFill>
                <a:latin typeface="Abadi" panose="020B0604020104020204" pitchFamily="34" charset="0"/>
              </a:rPr>
              <a:t>OUTCOME </a:t>
            </a:r>
          </a:p>
          <a:p>
            <a:pPr>
              <a:lnSpc>
                <a:spcPct val="100000"/>
              </a:lnSpc>
              <a:spcBef>
                <a:spcPts val="1400"/>
              </a:spcBef>
            </a:pPr>
            <a:r>
              <a:rPr lang="en-US" sz="2200" dirty="0">
                <a:solidFill>
                  <a:schemeClr val="accent3">
                    <a:lumMod val="25000"/>
                  </a:schemeClr>
                </a:solidFill>
                <a:latin typeface="Abadi" panose="020B0604020104020204" pitchFamily="34" charset="0"/>
              </a:rPr>
              <a:t>The best performing model is Decision Tree with an accuracy of 0.8750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66</a:t>
            </a:fld>
            <a:endParaRPr lang="en-US"/>
          </a:p>
        </p:txBody>
      </p:sp>
      <p:pic>
        <p:nvPicPr>
          <p:cNvPr id="2" name="Picture 1">
            <a:extLst>
              <a:ext uri="{FF2B5EF4-FFF2-40B4-BE49-F238E27FC236}">
                <a16:creationId xmlns:a16="http://schemas.microsoft.com/office/drawing/2014/main" id="{C4B88BA2-BC30-41C5-BE1B-2EDAD5B7D98F}"/>
              </a:ext>
            </a:extLst>
          </p:cNvPr>
          <p:cNvPicPr>
            <a:picLocks noChangeAspect="1"/>
          </p:cNvPicPr>
          <p:nvPr/>
        </p:nvPicPr>
        <p:blipFill>
          <a:blip r:embed="rId3"/>
          <a:stretch>
            <a:fillRect/>
          </a:stretch>
        </p:blipFill>
        <p:spPr>
          <a:xfrm>
            <a:off x="770011" y="1371601"/>
            <a:ext cx="10515599" cy="5055610"/>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6427210"/>
            <a:ext cx="9477960" cy="145039"/>
          </a:xfrm>
          <a:prstGeom prst="rect">
            <a:avLst/>
          </a:prstGeom>
        </p:spPr>
        <p:txBody>
          <a:bodyPr>
            <a:normAutofit fontScale="25000" lnSpcReduction="2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A5532-E1D0-481E-AD67-F9AA959381C9}"/>
              </a:ext>
            </a:extLst>
          </p:cNvPr>
          <p:cNvSpPr>
            <a:spLocks noGrp="1"/>
          </p:cNvSpPr>
          <p:nvPr>
            <p:ph type="title"/>
          </p:nvPr>
        </p:nvSpPr>
        <p:spPr/>
        <p:txBody>
          <a:bodyPr/>
          <a:lstStyle/>
          <a:p>
            <a:r>
              <a:rPr lang="en-US" dirty="0">
                <a:solidFill>
                  <a:srgbClr val="0B49CB"/>
                </a:solidFill>
                <a:latin typeface="Abadi"/>
              </a:rPr>
              <a:t>Confusion Matrix- Best performing Model</a:t>
            </a:r>
            <a:br>
              <a:rPr lang="en-US" dirty="0">
                <a:solidFill>
                  <a:srgbClr val="0B49CB"/>
                </a:solidFill>
                <a:latin typeface="Abadi"/>
              </a:rPr>
            </a:br>
            <a:r>
              <a:rPr lang="en-US" dirty="0">
                <a:solidFill>
                  <a:srgbClr val="0B49CB"/>
                </a:solidFill>
                <a:latin typeface="Abadi"/>
              </a:rPr>
              <a:t>Decision Tree</a:t>
            </a:r>
            <a:br>
              <a:rPr lang="en-US" dirty="0">
                <a:solidFill>
                  <a:srgbClr val="0B49CB"/>
                </a:solidFill>
              </a:rPr>
            </a:br>
            <a:endParaRPr lang="LID4096" dirty="0"/>
          </a:p>
        </p:txBody>
      </p:sp>
      <p:sp>
        <p:nvSpPr>
          <p:cNvPr id="3" name="Content Placeholder 2">
            <a:extLst>
              <a:ext uri="{FF2B5EF4-FFF2-40B4-BE49-F238E27FC236}">
                <a16:creationId xmlns:a16="http://schemas.microsoft.com/office/drawing/2014/main" id="{75188205-AE03-43BD-8A91-CA070F494E46}"/>
              </a:ext>
            </a:extLst>
          </p:cNvPr>
          <p:cNvSpPr>
            <a:spLocks noGrp="1"/>
          </p:cNvSpPr>
          <p:nvPr>
            <p:ph idx="1"/>
          </p:nvPr>
        </p:nvSpPr>
        <p:spPr/>
        <p:txBody>
          <a:bodyPr/>
          <a:lstStyle/>
          <a:p>
            <a:r>
              <a:rPr lang="en-US" b="1" dirty="0"/>
              <a:t>True Positives (TP) = 12</a:t>
            </a:r>
            <a:r>
              <a:rPr lang="en-US" dirty="0"/>
              <a:t> — The model correctly predicted 12 actual successes.</a:t>
            </a:r>
          </a:p>
          <a:p>
            <a:r>
              <a:rPr lang="en-US" dirty="0"/>
              <a:t> </a:t>
            </a:r>
            <a:r>
              <a:rPr lang="en-US" b="1" dirty="0"/>
              <a:t>False Positives (FP) = 6</a:t>
            </a:r>
            <a:r>
              <a:rPr lang="en-US" dirty="0"/>
              <a:t> — The model incorrectly predicted success for 6 failures.</a:t>
            </a:r>
          </a:p>
          <a:p>
            <a:r>
              <a:rPr lang="en-US" b="1" dirty="0"/>
              <a:t>True Negatives (TN) = 0</a:t>
            </a:r>
            <a:r>
              <a:rPr lang="en-US" dirty="0"/>
              <a:t> — The model </a:t>
            </a:r>
            <a:r>
              <a:rPr lang="en-US" b="1" dirty="0"/>
              <a:t>never</a:t>
            </a:r>
            <a:r>
              <a:rPr lang="en-US" dirty="0"/>
              <a:t> correctly predicted a failure.</a:t>
            </a:r>
          </a:p>
          <a:p>
            <a:r>
              <a:rPr lang="en-US" dirty="0"/>
              <a:t> </a:t>
            </a:r>
            <a:r>
              <a:rPr lang="en-US" b="1" dirty="0"/>
              <a:t>False Negatives (FN) = 0</a:t>
            </a:r>
            <a:r>
              <a:rPr lang="en-US" dirty="0"/>
              <a:t> — The model </a:t>
            </a:r>
            <a:r>
              <a:rPr lang="en-US" b="1" dirty="0"/>
              <a:t>never</a:t>
            </a:r>
            <a:r>
              <a:rPr lang="en-US" dirty="0"/>
              <a:t> missed a successful launch.</a:t>
            </a:r>
          </a:p>
          <a:p>
            <a:endParaRPr lang="LID4096" dirty="0"/>
          </a:p>
        </p:txBody>
      </p:sp>
    </p:spTree>
    <p:extLst>
      <p:ext uri="{BB962C8B-B14F-4D97-AF65-F5344CB8AC3E}">
        <p14:creationId xmlns:p14="http://schemas.microsoft.com/office/powerpoint/2010/main" val="38724344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09700"/>
            <a:ext cx="10888589" cy="4816692"/>
          </a:xfrm>
          <a:prstGeom prst="rect">
            <a:avLst/>
          </a:prstGeom>
        </p:spPr>
        <p:txBody>
          <a:bodyPr>
            <a:normAutofit lnSpcReduction="10000"/>
          </a:bodyPr>
          <a:lstStyle/>
          <a:p>
            <a:pPr>
              <a:lnSpc>
                <a:spcPct val="100000"/>
              </a:lnSpc>
              <a:spcBef>
                <a:spcPts val="1400"/>
              </a:spcBef>
            </a:pPr>
            <a:r>
              <a:rPr lang="en-US" sz="2400" b="1" dirty="0"/>
              <a:t>End-to-End Data Science Pipeline Completed:</a:t>
            </a:r>
            <a:br>
              <a:rPr lang="en-US" sz="2400" dirty="0"/>
            </a:br>
            <a:r>
              <a:rPr lang="en-US" sz="2400" dirty="0"/>
              <a:t>We successfully followed a full data science workflow—from data collection (via SpaceX API and web scraping) through data wrangling, exploratory analysis, interactive visualization, and predictive modeling.</a:t>
            </a:r>
          </a:p>
          <a:p>
            <a:pPr>
              <a:lnSpc>
                <a:spcPct val="100000"/>
              </a:lnSpc>
              <a:spcBef>
                <a:spcPts val="1400"/>
              </a:spcBef>
            </a:pPr>
            <a:r>
              <a:rPr lang="en-US" sz="2200" dirty="0">
                <a:solidFill>
                  <a:schemeClr val="accent3">
                    <a:lumMod val="25000"/>
                  </a:schemeClr>
                </a:solidFill>
                <a:latin typeface="Abadi" panose="020B0604020104020204" pitchFamily="34" charset="0"/>
              </a:rPr>
              <a:t>Data Insights via EDA and </a:t>
            </a:r>
            <a:r>
              <a:rPr lang="en-US" sz="2200" dirty="0" err="1">
                <a:solidFill>
                  <a:schemeClr val="accent3">
                    <a:lumMod val="25000"/>
                  </a:schemeClr>
                </a:solidFill>
                <a:latin typeface="Abadi" panose="020B0604020104020204" pitchFamily="34" charset="0"/>
              </a:rPr>
              <a:t>Dashboards:Through</a:t>
            </a:r>
            <a:r>
              <a:rPr lang="en-US" sz="2200" dirty="0">
                <a:solidFill>
                  <a:schemeClr val="accent3">
                    <a:lumMod val="25000"/>
                  </a:schemeClr>
                </a:solidFill>
                <a:latin typeface="Abadi" panose="020B0604020104020204" pitchFamily="34" charset="0"/>
              </a:rPr>
              <a:t> SQL queries, visualization, and Folium/</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dashboards, we uncovered valuable insights, such as the influence of payload mass, launch site, and orbit type on mission success.</a:t>
            </a:r>
          </a:p>
          <a:p>
            <a:pPr>
              <a:lnSpc>
                <a:spcPct val="100000"/>
              </a:lnSpc>
              <a:spcBef>
                <a:spcPts val="1400"/>
              </a:spcBef>
            </a:pPr>
            <a:r>
              <a:rPr lang="en-US" sz="2200" dirty="0">
                <a:solidFill>
                  <a:schemeClr val="accent3">
                    <a:lumMod val="25000"/>
                  </a:schemeClr>
                </a:solidFill>
                <a:latin typeface="Abadi" panose="020B0604020104020204" pitchFamily="34" charset="0"/>
              </a:rPr>
              <a:t>Several classification models were used with decision tree appearing to have the best accuracies.  </a:t>
            </a:r>
          </a:p>
          <a:p>
            <a:pPr>
              <a:lnSpc>
                <a:spcPct val="100000"/>
              </a:lnSpc>
              <a:spcBef>
                <a:spcPts val="1400"/>
              </a:spcBef>
            </a:pPr>
            <a:r>
              <a:rPr lang="en-US" sz="2400" b="1" dirty="0"/>
              <a:t>Real-World Application Demonstrated:</a:t>
            </a:r>
            <a:br>
              <a:rPr lang="en-US" sz="2400" dirty="0"/>
            </a:br>
            <a:r>
              <a:rPr lang="en-US" sz="2400" dirty="0"/>
              <a:t>This capstone project showcased how data science can inform strategic decision-making in the aerospace sector—highlighting launch patterns, risk factors, and performance metrics to optimize future missions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11235722" cy="5032375"/>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r>
              <a:rPr lang="en-US" sz="1800" dirty="0"/>
              <a:t>obtained historical launch data for SpaceX Falcon 9 missions using a combination of APIs and web scraping from credible sources</a:t>
            </a:r>
          </a:p>
          <a:p>
            <a:pPr marL="0" indent="0">
              <a:buNone/>
            </a:pPr>
            <a:r>
              <a:rPr lang="en-US" sz="1800" dirty="0"/>
              <a:t>┌────────────┐      ┌─────────────┐      ┌────────────┐</a:t>
            </a:r>
          </a:p>
          <a:p>
            <a:pPr marL="0" indent="0">
              <a:buNone/>
            </a:pPr>
            <a:r>
              <a:rPr lang="en-US" sz="1800" dirty="0"/>
              <a:t>     │ SpaceX API │ ──▶ │ Web Scraping│ ──▶ │ Raw Dataset │</a:t>
            </a:r>
          </a:p>
          <a:p>
            <a:pPr marL="0" indent="0">
              <a:buNone/>
            </a:pPr>
            <a:r>
              <a:rPr lang="en-US" sz="1800" dirty="0"/>
              <a:t>     └────────────┘      └─────────────┘      └────────────┘</a:t>
            </a:r>
          </a:p>
          <a:p>
            <a:pPr marL="0" indent="0">
              <a:buNone/>
            </a:pPr>
            <a:r>
              <a:rPr lang="en-US" sz="1800" dirty="0"/>
              <a:t>            ▼                     ▼</a:t>
            </a:r>
          </a:p>
          <a:p>
            <a:pPr marL="0" indent="0">
              <a:buNone/>
            </a:pPr>
            <a:r>
              <a:rPr lang="en-US" sz="1800" dirty="0"/>
              <a:t>   JSON format data         HTML launch tables</a:t>
            </a:r>
          </a:p>
          <a:p>
            <a:pPr marL="0" indent="0">
              <a:buNone/>
            </a:pPr>
            <a:r>
              <a:rPr lang="en-US" sz="1800" dirty="0"/>
              <a:t>            ▼                     ▼</a:t>
            </a:r>
          </a:p>
          <a:p>
            <a:pPr marL="0" indent="0">
              <a:buNone/>
            </a:pPr>
            <a:r>
              <a:rPr lang="en-US" sz="1800" dirty="0"/>
              <a:t>      Data Cleaning &amp; Structuring (Pandas)</a:t>
            </a:r>
          </a:p>
          <a:p>
            <a:pPr marL="0" indent="0">
              <a:buNone/>
            </a:pPr>
            <a:r>
              <a:rPr lang="en-US" sz="1800" dirty="0"/>
              <a:t>                      ▼</a:t>
            </a:r>
          </a:p>
          <a:p>
            <a:pPr marL="0" indent="0">
              <a:buNone/>
            </a:pPr>
            <a:r>
              <a:rPr lang="en-US" sz="1800" dirty="0"/>
              <a:t>                Cleaned CSV File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1" y="1337734"/>
            <a:ext cx="5976939" cy="5333999"/>
          </a:xfrm>
          <a:prstGeom prst="rect">
            <a:avLst/>
          </a:prstGeom>
          <a:ln>
            <a:solidFill>
              <a:srgbClr val="0B49CB"/>
            </a:solidFill>
            <a:prstDash val="dash"/>
          </a:ln>
        </p:spPr>
        <p:txBody>
          <a:bodyPr vert="horz" lIns="91440" tIns="45720" rIns="91440" bIns="45720" rtlCol="0" anchor="t">
            <a:normAutofit fontScale="92500" lnSpcReduction="20000"/>
          </a:bodyPr>
          <a:lstStyle/>
          <a:p>
            <a:pPr marL="0" indent="0">
              <a:buNone/>
            </a:pPr>
            <a:r>
              <a:rPr lang="en-US" sz="2200" dirty="0">
                <a:solidFill>
                  <a:srgbClr val="1C7DDB"/>
                </a:solidFill>
                <a:latin typeface="Abadi"/>
              </a:rPr>
              <a:t>Start</a:t>
            </a:r>
          </a:p>
          <a:p>
            <a:pPr marL="0" indent="0">
              <a:buNone/>
            </a:pPr>
            <a:r>
              <a:rPr lang="en-US" sz="2200" dirty="0">
                <a:solidFill>
                  <a:srgbClr val="1C7DDB"/>
                </a:solidFill>
                <a:latin typeface="Abadi"/>
              </a:rPr>
              <a:t>  ↓</a:t>
            </a:r>
          </a:p>
          <a:p>
            <a:pPr marL="0" indent="0">
              <a:buNone/>
            </a:pPr>
            <a:r>
              <a:rPr lang="en-US" sz="2200" dirty="0">
                <a:solidFill>
                  <a:srgbClr val="1C7DDB"/>
                </a:solidFill>
                <a:latin typeface="Abadi"/>
              </a:rPr>
              <a:t>Request data from SpaceX API (https://api.spacexdata.com/v4/launches)</a:t>
            </a:r>
          </a:p>
          <a:p>
            <a:pPr marL="0" indent="0">
              <a:buNone/>
            </a:pPr>
            <a:r>
              <a:rPr lang="en-US" sz="2200" dirty="0">
                <a:solidFill>
                  <a:srgbClr val="1C7DDB"/>
                </a:solidFill>
                <a:latin typeface="Abadi"/>
              </a:rPr>
              <a:t>  ↓</a:t>
            </a:r>
          </a:p>
          <a:p>
            <a:pPr marL="0" indent="0">
              <a:buNone/>
            </a:pPr>
            <a:r>
              <a:rPr lang="en-US" sz="2200" dirty="0">
                <a:solidFill>
                  <a:srgbClr val="1C7DDB"/>
                </a:solidFill>
                <a:latin typeface="Abadi"/>
              </a:rPr>
              <a:t>Receive JSON response  </a:t>
            </a:r>
          </a:p>
          <a:p>
            <a:pPr marL="0" indent="0">
              <a:buNone/>
            </a:pPr>
            <a:r>
              <a:rPr lang="en-US" sz="2200" dirty="0">
                <a:solidFill>
                  <a:srgbClr val="1C7DDB"/>
                </a:solidFill>
                <a:latin typeface="Abadi"/>
              </a:rPr>
              <a:t>  ↓</a:t>
            </a:r>
          </a:p>
          <a:p>
            <a:pPr marL="0" indent="0">
              <a:buNone/>
            </a:pPr>
            <a:r>
              <a:rPr lang="en-US" sz="2200" dirty="0">
                <a:solidFill>
                  <a:srgbClr val="1C7DDB"/>
                </a:solidFill>
                <a:latin typeface="Abadi"/>
              </a:rPr>
              <a:t>Normalize JSON using </a:t>
            </a:r>
            <a:r>
              <a:rPr lang="en-US" sz="2200" dirty="0" err="1">
                <a:solidFill>
                  <a:srgbClr val="1C7DDB"/>
                </a:solidFill>
                <a:latin typeface="Abadi"/>
              </a:rPr>
              <a:t>pandas.json_normalize</a:t>
            </a:r>
            <a:r>
              <a:rPr lang="en-US" sz="2200" dirty="0">
                <a:solidFill>
                  <a:srgbClr val="1C7DDB"/>
                </a:solidFill>
                <a:latin typeface="Abadi"/>
              </a:rPr>
              <a:t>()</a:t>
            </a:r>
          </a:p>
          <a:p>
            <a:pPr marL="0" indent="0">
              <a:buNone/>
            </a:pPr>
            <a:r>
              <a:rPr lang="en-US" sz="2200" dirty="0">
                <a:solidFill>
                  <a:srgbClr val="1C7DDB"/>
                </a:solidFill>
                <a:latin typeface="Abadi"/>
              </a:rPr>
              <a:t>  ↓</a:t>
            </a:r>
          </a:p>
          <a:p>
            <a:pPr marL="0" indent="0">
              <a:buNone/>
            </a:pPr>
            <a:r>
              <a:rPr lang="en-US" sz="2200" dirty="0">
                <a:solidFill>
                  <a:srgbClr val="1C7DDB"/>
                </a:solidFill>
                <a:latin typeface="Abadi"/>
              </a:rPr>
              <a:t>Extract relevant fields  </a:t>
            </a:r>
          </a:p>
          <a:p>
            <a:pPr marL="0" indent="0">
              <a:buNone/>
            </a:pPr>
            <a:r>
              <a:rPr lang="en-US" sz="2200" dirty="0">
                <a:solidFill>
                  <a:srgbClr val="1C7DDB"/>
                </a:solidFill>
                <a:latin typeface="Abadi"/>
              </a:rPr>
              <a:t>(e.g., launch site, payload mass, class)</a:t>
            </a:r>
          </a:p>
          <a:p>
            <a:pPr marL="0" indent="0">
              <a:buNone/>
            </a:pPr>
            <a:r>
              <a:rPr lang="en-US" sz="2200" dirty="0">
                <a:solidFill>
                  <a:srgbClr val="1C7DDB"/>
                </a:solidFill>
                <a:latin typeface="Abadi"/>
              </a:rPr>
              <a:t>  ↓</a:t>
            </a:r>
          </a:p>
          <a:p>
            <a:pPr marL="0" indent="0">
              <a:buNone/>
            </a:pPr>
            <a:r>
              <a:rPr lang="en-US" sz="2200" dirty="0">
                <a:solidFill>
                  <a:srgbClr val="1C7DDB"/>
                </a:solidFill>
                <a:latin typeface="Abadi"/>
              </a:rPr>
              <a:t>Store in </a:t>
            </a:r>
            <a:r>
              <a:rPr lang="en-US" sz="2200" dirty="0" err="1">
                <a:solidFill>
                  <a:srgbClr val="1C7DDB"/>
                </a:solidFill>
                <a:latin typeface="Abadi"/>
              </a:rPr>
              <a:t>DataFrame</a:t>
            </a:r>
            <a:endParaRPr lang="en-US" sz="2200" dirty="0">
              <a:solidFill>
                <a:srgbClr val="1C7DDB"/>
              </a:solidFill>
              <a:latin typeface="Abadi"/>
            </a:endParaRPr>
          </a:p>
          <a:p>
            <a:pPr marL="0" indent="0">
              <a:buNone/>
            </a:pPr>
            <a:r>
              <a:rPr lang="en-US" sz="2200" dirty="0">
                <a:solidFill>
                  <a:srgbClr val="1C7DDB"/>
                </a:solidFill>
                <a:latin typeface="Abadi"/>
              </a:rPr>
              <a:t>  ↓</a:t>
            </a:r>
          </a:p>
          <a:p>
            <a:pPr marL="0" indent="0">
              <a:buNone/>
            </a:pPr>
            <a:r>
              <a:rPr lang="en-US" sz="2200" dirty="0">
                <a:solidFill>
                  <a:srgbClr val="1C7DDB"/>
                </a:solidFill>
                <a:latin typeface="Abadi"/>
              </a:rPr>
              <a:t>Proceed to wrangling &amp; analysis</a:t>
            </a: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pPr>
              <a:lnSpc>
                <a:spcPct val="100000"/>
              </a:lnSpc>
              <a:spcBef>
                <a:spcPts val="1400"/>
              </a:spcBef>
            </a:pPr>
            <a:r>
              <a:rPr lang="en-US" sz="2000" dirty="0">
                <a:solidFill>
                  <a:schemeClr val="accent3">
                    <a:lumMod val="25000"/>
                  </a:schemeClr>
                </a:solidFill>
                <a:latin typeface="Abadi" panose="020B0604020104020204" pitchFamily="34" charset="0"/>
              </a:rPr>
              <a:t>GitHub URL </a:t>
            </a:r>
            <a:r>
              <a:rPr lang="en-US" sz="2000" dirty="0">
                <a:hlinkClick r:id="rId3"/>
              </a:rPr>
              <a:t>Applied-Data-Science-Capstone/</a:t>
            </a:r>
            <a:r>
              <a:rPr lang="en-US" sz="2000" dirty="0" err="1">
                <a:hlinkClick r:id="rId3"/>
              </a:rPr>
              <a:t>jupyter</a:t>
            </a:r>
            <a:r>
              <a:rPr lang="en-US" sz="2000" dirty="0">
                <a:hlinkClick r:id="rId3"/>
              </a:rPr>
              <a:t>-labs-</a:t>
            </a:r>
            <a:r>
              <a:rPr lang="en-US" sz="2000" dirty="0" err="1">
                <a:hlinkClick r:id="rId3"/>
              </a:rPr>
              <a:t>spacex</a:t>
            </a:r>
            <a:r>
              <a:rPr lang="en-US" sz="2000" dirty="0">
                <a:hlinkClick r:id="rId3"/>
              </a:rPr>
              <a:t>-data-collection-</a:t>
            </a:r>
            <a:r>
              <a:rPr lang="en-US" sz="2000" dirty="0" err="1">
                <a:hlinkClick r:id="rId3"/>
              </a:rPr>
              <a:t>api.ipynb</a:t>
            </a:r>
            <a:r>
              <a:rPr lang="en-US" sz="2000" dirty="0">
                <a:hlinkClick r:id="rId3"/>
              </a:rPr>
              <a:t> at main · </a:t>
            </a:r>
            <a:r>
              <a:rPr lang="en-US" sz="2000" dirty="0" err="1">
                <a:hlinkClick r:id="rId3"/>
              </a:rPr>
              <a:t>nurualawi</a:t>
            </a:r>
            <a:r>
              <a:rPr lang="en-US" sz="2000" dirty="0">
                <a:hlinkClick r:id="rId3"/>
              </a:rPr>
              <a:t>/Applied-Data-Science-Capstone</a:t>
            </a:r>
            <a:endParaRPr lang="en-US" sz="2000" dirty="0">
              <a:solidFill>
                <a:srgbClr val="1C7DDB"/>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761294" cy="4828646"/>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4" action="ppaction://hlinkfile"/>
              </a:rPr>
              <a:t>Applied-Data-Science-Capstone/</a:t>
            </a:r>
            <a:r>
              <a:rPr lang="en-US" sz="2200" dirty="0" err="1">
                <a:solidFill>
                  <a:schemeClr val="accent3">
                    <a:lumMod val="25000"/>
                  </a:schemeClr>
                </a:solidFill>
                <a:latin typeface="Abadi" panose="020B0604020104020204" pitchFamily="34" charset="0"/>
                <a:hlinkClick r:id="rId4" action="ppaction://hlinkfile"/>
              </a:rPr>
              <a:t>jupyter</a:t>
            </a:r>
            <a:r>
              <a:rPr lang="en-US" sz="2200" dirty="0">
                <a:solidFill>
                  <a:schemeClr val="accent3">
                    <a:lumMod val="25000"/>
                  </a:schemeClr>
                </a:solidFill>
                <a:latin typeface="Abadi" panose="020B0604020104020204" pitchFamily="34" charset="0"/>
                <a:hlinkClick r:id="rId4" action="ppaction://hlinkfile"/>
              </a:rPr>
              <a:t>-labs-</a:t>
            </a:r>
            <a:r>
              <a:rPr lang="en-US" sz="2200" dirty="0" err="1">
                <a:solidFill>
                  <a:schemeClr val="accent3">
                    <a:lumMod val="25000"/>
                  </a:schemeClr>
                </a:solidFill>
                <a:latin typeface="Abadi" panose="020B0604020104020204" pitchFamily="34" charset="0"/>
                <a:hlinkClick r:id="rId4" action="ppaction://hlinkfile"/>
              </a:rPr>
              <a:t>webscraping</a:t>
            </a:r>
            <a:r>
              <a:rPr lang="en-US" sz="2200" dirty="0">
                <a:solidFill>
                  <a:schemeClr val="accent3">
                    <a:lumMod val="25000"/>
                  </a:schemeClr>
                </a:solidFill>
                <a:latin typeface="Abadi" panose="020B0604020104020204" pitchFamily="34" charset="0"/>
                <a:hlinkClick r:id="rId4" action="ppaction://hlinkfile"/>
              </a:rPr>
              <a:t> (2).</a:t>
            </a:r>
            <a:r>
              <a:rPr lang="en-US" sz="2200" dirty="0" err="1">
                <a:solidFill>
                  <a:schemeClr val="accent3">
                    <a:lumMod val="25000"/>
                  </a:schemeClr>
                </a:solidFill>
                <a:latin typeface="Abadi" panose="020B0604020104020204" pitchFamily="34" charset="0"/>
                <a:hlinkClick r:id="rId4" action="ppaction://hlinkfile"/>
              </a:rPr>
              <a:t>ipynb</a:t>
            </a:r>
            <a:r>
              <a:rPr lang="en-US" sz="2200" dirty="0">
                <a:solidFill>
                  <a:schemeClr val="accent3">
                    <a:lumMod val="25000"/>
                  </a:schemeClr>
                </a:solidFill>
                <a:latin typeface="Abadi" panose="020B0604020104020204" pitchFamily="34" charset="0"/>
                <a:hlinkClick r:id="rId4" action="ppaction://hlinkfile"/>
              </a:rPr>
              <a:t> at main · </a:t>
            </a:r>
            <a:r>
              <a:rPr lang="en-US" sz="2200" dirty="0" err="1">
                <a:solidFill>
                  <a:schemeClr val="accent3">
                    <a:lumMod val="25000"/>
                  </a:schemeClr>
                </a:solidFill>
                <a:latin typeface="Abadi" panose="020B0604020104020204" pitchFamily="34" charset="0"/>
                <a:hlinkClick r:id="rId4" action="ppaction://hlinkfile"/>
              </a:rPr>
              <a:t>nurualawi</a:t>
            </a:r>
            <a:r>
              <a:rPr lang="en-US" sz="2200" dirty="0">
                <a:solidFill>
                  <a:schemeClr val="accent3">
                    <a:lumMod val="25000"/>
                  </a:schemeClr>
                </a:solidFill>
                <a:latin typeface="Abadi" panose="020B0604020104020204" pitchFamily="34" charset="0"/>
                <a:hlinkClick r:id="rId4" action="ppaction://hlinkfile"/>
              </a:rPr>
              <a:t>/Applied-Data-Science-Capstone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095999" y="1392500"/>
            <a:ext cx="5774267" cy="5228434"/>
          </a:xfrm>
          <a:prstGeom prst="rect">
            <a:avLst/>
          </a:prstGeom>
          <a:ln>
            <a:solidFill>
              <a:srgbClr val="0B49CB"/>
            </a:solidFill>
            <a:prstDash val="dash"/>
          </a:ln>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rgbClr val="1C7DDB"/>
                </a:solidFill>
                <a:latin typeface="Abadi"/>
              </a:rPr>
              <a:t>Start</a:t>
            </a:r>
          </a:p>
          <a:p>
            <a:pPr marL="0" indent="0">
              <a:buNone/>
            </a:pPr>
            <a:r>
              <a:rPr lang="en-US" sz="2200" dirty="0">
                <a:solidFill>
                  <a:srgbClr val="1C7DDB"/>
                </a:solidFill>
                <a:latin typeface="Abadi"/>
              </a:rPr>
              <a:t>  ↓</a:t>
            </a:r>
          </a:p>
          <a:p>
            <a:pPr marL="0" indent="0">
              <a:buNone/>
            </a:pPr>
            <a:r>
              <a:rPr lang="en-US" sz="2200" dirty="0">
                <a:solidFill>
                  <a:srgbClr val="1C7DDB"/>
                </a:solidFill>
                <a:latin typeface="Abadi"/>
              </a:rPr>
              <a:t>Send HTTP request to target website  </a:t>
            </a:r>
          </a:p>
          <a:p>
            <a:pPr marL="0" indent="0">
              <a:buNone/>
            </a:pPr>
            <a:r>
              <a:rPr lang="en-US" sz="2200" dirty="0">
                <a:solidFill>
                  <a:srgbClr val="1C7DDB"/>
                </a:solidFill>
                <a:latin typeface="Abadi"/>
              </a:rPr>
              <a:t>  ↓</a:t>
            </a:r>
          </a:p>
          <a:p>
            <a:pPr marL="0" indent="0">
              <a:buNone/>
            </a:pPr>
            <a:r>
              <a:rPr lang="en-US" sz="2200" dirty="0">
                <a:solidFill>
                  <a:srgbClr val="1C7DDB"/>
                </a:solidFill>
                <a:latin typeface="Abadi"/>
              </a:rPr>
              <a:t>Receive HTML content  </a:t>
            </a:r>
          </a:p>
          <a:p>
            <a:pPr marL="0" indent="0">
              <a:buNone/>
            </a:pPr>
            <a:r>
              <a:rPr lang="en-US" sz="2200" dirty="0">
                <a:solidFill>
                  <a:srgbClr val="1C7DDB"/>
                </a:solidFill>
                <a:latin typeface="Abadi"/>
              </a:rPr>
              <a:t>  ↓</a:t>
            </a:r>
          </a:p>
          <a:p>
            <a:pPr marL="0" indent="0">
              <a:buNone/>
            </a:pPr>
            <a:r>
              <a:rPr lang="en-US" sz="2200" dirty="0">
                <a:solidFill>
                  <a:srgbClr val="1C7DDB"/>
                </a:solidFill>
                <a:latin typeface="Abadi"/>
              </a:rPr>
              <a:t>Parse HTML using </a:t>
            </a:r>
            <a:r>
              <a:rPr lang="en-US" sz="2200" dirty="0" err="1">
                <a:solidFill>
                  <a:srgbClr val="1C7DDB"/>
                </a:solidFill>
                <a:latin typeface="Abadi"/>
              </a:rPr>
              <a:t>BeautifulSoup</a:t>
            </a:r>
            <a:r>
              <a:rPr lang="en-US" sz="2200" dirty="0">
                <a:solidFill>
                  <a:srgbClr val="1C7DDB"/>
                </a:solidFill>
                <a:latin typeface="Abadi"/>
              </a:rPr>
              <a:t>  </a:t>
            </a:r>
          </a:p>
          <a:p>
            <a:pPr marL="0" indent="0">
              <a:buNone/>
            </a:pPr>
            <a:r>
              <a:rPr lang="en-US" sz="2200" dirty="0">
                <a:solidFill>
                  <a:srgbClr val="1C7DDB"/>
                </a:solidFill>
                <a:latin typeface="Abadi"/>
              </a:rPr>
              <a:t>  ↓</a:t>
            </a:r>
          </a:p>
          <a:p>
            <a:pPr marL="0" indent="0">
              <a:buNone/>
            </a:pPr>
            <a:r>
              <a:rPr lang="en-US" sz="2200" dirty="0">
                <a:solidFill>
                  <a:srgbClr val="1C7DDB"/>
                </a:solidFill>
                <a:latin typeface="Abadi"/>
              </a:rPr>
              <a:t>Locate relevant data elements  </a:t>
            </a:r>
          </a:p>
          <a:p>
            <a:pPr marL="0" indent="0">
              <a:buNone/>
            </a:pPr>
            <a:r>
              <a:rPr lang="en-US" sz="2200" dirty="0">
                <a:solidFill>
                  <a:srgbClr val="1C7DDB"/>
                </a:solidFill>
                <a:latin typeface="Abadi"/>
              </a:rPr>
              <a:t>(e.g., booster version, launch details)</a:t>
            </a:r>
          </a:p>
          <a:p>
            <a:pPr marL="0" indent="0">
              <a:buNone/>
            </a:pPr>
            <a:r>
              <a:rPr lang="en-US" sz="2200" dirty="0">
                <a:solidFill>
                  <a:srgbClr val="1C7DDB"/>
                </a:solidFill>
                <a:latin typeface="Abadi"/>
              </a:rPr>
              <a:t>  ↓</a:t>
            </a:r>
          </a:p>
          <a:p>
            <a:pPr marL="0" indent="0">
              <a:buNone/>
            </a:pPr>
            <a:r>
              <a:rPr lang="en-US" sz="2200" dirty="0">
                <a:solidFill>
                  <a:srgbClr val="1C7DDB"/>
                </a:solidFill>
                <a:latin typeface="Abadi"/>
              </a:rPr>
              <a:t>Extract and clean data  </a:t>
            </a:r>
          </a:p>
          <a:p>
            <a:pPr marL="0" indent="0">
              <a:buNone/>
            </a:pPr>
            <a:r>
              <a:rPr lang="en-US" sz="2200" dirty="0">
                <a:solidFill>
                  <a:srgbClr val="1C7DDB"/>
                </a:solidFill>
                <a:latin typeface="Abadi"/>
              </a:rPr>
              <a:t>  ↓</a:t>
            </a:r>
          </a:p>
          <a:p>
            <a:pPr marL="0" indent="0">
              <a:buNone/>
            </a:pPr>
            <a:r>
              <a:rPr lang="en-US" sz="2200" dirty="0">
                <a:solidFill>
                  <a:srgbClr val="1C7DDB"/>
                </a:solidFill>
                <a:latin typeface="Abadi"/>
              </a:rPr>
              <a:t>Convert data into pandas </a:t>
            </a:r>
            <a:r>
              <a:rPr lang="en-US" sz="2200" dirty="0" err="1">
                <a:solidFill>
                  <a:srgbClr val="1C7DDB"/>
                </a:solidFill>
                <a:latin typeface="Abadi"/>
              </a:rPr>
              <a:t>DataFrame</a:t>
            </a:r>
            <a:r>
              <a:rPr lang="en-US" sz="2200" dirty="0">
                <a:solidFill>
                  <a:srgbClr val="1C7DDB"/>
                </a:solidFill>
                <a:latin typeface="Abadi"/>
              </a:rPr>
              <a:t>  </a:t>
            </a:r>
          </a:p>
          <a:p>
            <a:pPr marL="0" indent="0">
              <a:buNone/>
            </a:pPr>
            <a:r>
              <a:rPr lang="en-US" sz="2200" dirty="0">
                <a:solidFill>
                  <a:srgbClr val="1C7DDB"/>
                </a:solidFill>
                <a:latin typeface="Abadi"/>
              </a:rPr>
              <a:t>  ↓</a:t>
            </a:r>
          </a:p>
          <a:p>
            <a:pPr marL="0" indent="0">
              <a:buNone/>
            </a:pPr>
            <a:r>
              <a:rPr lang="en-US" sz="2200" dirty="0">
                <a:solidFill>
                  <a:srgbClr val="1C7DDB"/>
                </a:solidFill>
                <a:latin typeface="Abadi"/>
              </a:rPr>
              <a:t>Save or merge with other datasets</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metadata/properties"/>
    <ds:schemaRef ds:uri="http://purl.org/dc/elements/1.1/"/>
    <ds:schemaRef ds:uri="http://schemas.microsoft.com/office/2006/documentManagement/types"/>
    <ds:schemaRef ds:uri="http://purl.org/dc/dcmitype/"/>
    <ds:schemaRef ds:uri="http://www.w3.org/XML/1998/namespace"/>
    <ds:schemaRef ds:uri="f80a141d-92ca-4d3d-9308-f7e7b1d44ce8"/>
    <ds:schemaRef ds:uri="http://schemas.openxmlformats.org/package/2006/metadata/core-properties"/>
    <ds:schemaRef ds:uri="http://purl.org/dc/terms/"/>
    <ds:schemaRef ds:uri="http://schemas.microsoft.com/office/infopath/2007/PartnerControls"/>
    <ds:schemaRef ds:uri="155be751-a274-42e8-93fb-f39d3b9bccc8"/>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2407</TotalTime>
  <Words>3963</Words>
  <Application>Microsoft Office PowerPoint</Application>
  <PresentationFormat>Widescreen</PresentationFormat>
  <Paragraphs>547</Paragraphs>
  <Slides>70</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 an Interactive Map with Folium </vt:lpstr>
      <vt:lpstr>PowerPoint Presentation</vt:lpstr>
      <vt:lpstr>Build a Dashboard with Plotly Dash </vt:lpstr>
      <vt:lpstr>PowerPoint Presentation</vt:lpstr>
      <vt:lpstr>Predictive Analysis (Classification) </vt:lpstr>
      <vt:lpstr>PowerPoint Presentation</vt:lpstr>
      <vt:lpstr>Interactive Analytics (Screenshots Demo)</vt:lpstr>
      <vt:lpstr>Predictive Analysis Results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Payload vs. Orbit Type </vt:lpstr>
      <vt:lpstr>PowerPoint Presentation</vt:lpstr>
      <vt:lpstr>PowerPoint Presentation</vt:lpstr>
      <vt:lpstr>PowerPoint Presentation</vt:lpstr>
      <vt:lpstr>Launch Site Names Begin with 'CCA</vt:lpstr>
      <vt:lpstr>PowerPoint Presentation</vt:lpstr>
      <vt:lpstr>Total Payload Mass </vt:lpstr>
      <vt:lpstr>PowerPoint Presentation</vt:lpstr>
      <vt:lpstr>PowerPoint Presentation</vt:lpstr>
      <vt:lpstr>PowerPoint Presentation</vt:lpstr>
      <vt:lpstr>Successful Drone Ship Landing with Payload between 4000 and 6000 </vt:lpstr>
      <vt:lpstr>PowerPoint Presentation</vt:lpstr>
      <vt:lpstr>Total Number of Successful and Failure Mission Outcomes </vt:lpstr>
      <vt:lpstr>PowerPoint Presentation</vt:lpstr>
      <vt:lpstr>Boosters Carried Maximum Payload </vt:lpstr>
      <vt:lpstr>PowerPoint Presentation</vt:lpstr>
      <vt:lpstr>2015 Launch Records </vt:lpstr>
      <vt:lpstr>PowerPoint Presentation</vt:lpstr>
      <vt:lpstr>Rank Landing Outcomes Between 2010-06-04 and 2017-03-20 </vt:lpstr>
      <vt:lpstr>PowerPoint Presentation</vt:lpstr>
      <vt:lpstr>PowerPoint Presentation</vt:lpstr>
      <vt:lpstr>&lt;Folium Map of NASA Launch Sites &gt; </vt:lpstr>
      <vt:lpstr>PowerPoint Presentation</vt:lpstr>
      <vt:lpstr>Map of colour labeled Launch outcome</vt:lpstr>
      <vt:lpstr>PowerPoint Presentation</vt:lpstr>
      <vt:lpstr>&lt;"Launch Site Proximity Analysis with Distance Marker Coastline"&gt; </vt:lpstr>
      <vt:lpstr>PowerPoint Presentation</vt:lpstr>
      <vt:lpstr>PowerPoint Presentation</vt:lpstr>
      <vt:lpstr>&lt;TOTAL SUCCESSFUL LAUNCHES FOR ALL SITES &gt; </vt:lpstr>
      <vt:lpstr>PowerPoint Presentation</vt:lpstr>
      <vt:lpstr>&lt;Launch Site with Highest success ratio&gt; </vt:lpstr>
      <vt:lpstr>PowerPoint Presentation</vt:lpstr>
      <vt:lpstr>Payload vrs success outcome of CCAFS LC -40</vt:lpstr>
      <vt:lpstr>Payload vrs success outcome of VAFB SLC -4E</vt:lpstr>
      <vt:lpstr>Payload vrs success outcome of KSC LC -39A</vt:lpstr>
      <vt:lpstr>PowerPoint Presentation</vt:lpstr>
      <vt:lpstr>PowerPoint Presentation</vt:lpstr>
      <vt:lpstr>PowerPoint Presentation</vt:lpstr>
      <vt:lpstr>Confusion Matrix- Best performing Model Decision Tree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USER</cp:lastModifiedBy>
  <cp:revision>264</cp:revision>
  <dcterms:created xsi:type="dcterms:W3CDTF">2021-04-29T18:58:34Z</dcterms:created>
  <dcterms:modified xsi:type="dcterms:W3CDTF">2025-06-12T17:46:44Z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